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84" r:id="rId5"/>
  </p:sldMasterIdLst>
  <p:notesMasterIdLst>
    <p:notesMasterId r:id="rId40"/>
  </p:notesMasterIdLst>
  <p:handoutMasterIdLst>
    <p:handoutMasterId r:id="rId41"/>
  </p:handoutMasterIdLst>
  <p:sldIdLst>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354358"/>
    <a:srgbClr val="2F305C"/>
    <a:srgbClr val="8D734A"/>
    <a:srgbClr val="67C7C7"/>
    <a:srgbClr val="467468"/>
    <a:srgbClr val="00AB51"/>
    <a:srgbClr val="4F3F84"/>
    <a:srgbClr val="FEC959"/>
    <a:srgbClr val="F9A45C"/>
    <a:srgbClr val="D39E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2209" autoAdjust="0"/>
  </p:normalViewPr>
  <p:slideViewPr>
    <p:cSldViewPr snapToGrid="0" snapToObjects="1">
      <p:cViewPr varScale="1">
        <p:scale>
          <a:sx n="91" d="100"/>
          <a:sy n="91" d="100"/>
        </p:scale>
        <p:origin x="548"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63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C315ED-1CC7-4F48-8BEA-8AE429DE7B03}" type="datetimeFigureOut">
              <a:rPr lang="en-US" smtClean="0"/>
              <a:t>7/20/2021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0B9CD1-909A-C54D-A62C-09FF52484B9C}" type="slidenum">
              <a:rPr lang="en-US" smtClean="0"/>
              <a:t>‹#›</a:t>
            </a:fld>
            <a:endParaRPr lang="en-US"/>
          </a:p>
        </p:txBody>
      </p:sp>
    </p:spTree>
    <p:extLst>
      <p:ext uri="{BB962C8B-B14F-4D97-AF65-F5344CB8AC3E}">
        <p14:creationId xmlns:p14="http://schemas.microsoft.com/office/powerpoint/2010/main" val="316298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DA9FB-48BD-47A5-8ECD-C9C96A747944}"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2DC32-34CC-42EA-B6F1-836E2A52BCD1}" type="slidenum">
              <a:rPr lang="en-US" smtClean="0"/>
              <a:t>‹#›</a:t>
            </a:fld>
            <a:endParaRPr lang="en-US"/>
          </a:p>
        </p:txBody>
      </p:sp>
    </p:spTree>
    <p:extLst>
      <p:ext uri="{BB962C8B-B14F-4D97-AF65-F5344CB8AC3E}">
        <p14:creationId xmlns:p14="http://schemas.microsoft.com/office/powerpoint/2010/main" val="401086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9E2B39-50DB-4015-BF2D-AB623F2DAC53}"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97966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E2B39-50DB-4015-BF2D-AB623F2DAC53}"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137765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E2B39-50DB-4015-BF2D-AB623F2DAC53}"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100599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ank You Gradient">
    <p:spTree>
      <p:nvGrpSpPr>
        <p:cNvPr id="1" name=""/>
        <p:cNvGrpSpPr/>
        <p:nvPr/>
      </p:nvGrpSpPr>
      <p:grpSpPr>
        <a:xfrm>
          <a:off x="0" y="0"/>
          <a:ext cx="0" cy="0"/>
          <a:chOff x="0" y="0"/>
          <a:chExt cx="0" cy="0"/>
        </a:xfrm>
      </p:grpSpPr>
      <p:pic>
        <p:nvPicPr>
          <p:cNvPr id="12" name="Picture 11" descr="MeridianHealth_PPT_Template_R00_16APR2021_Graphic_Slide1.png"/>
          <p:cNvPicPr>
            <a:picLocks/>
          </p:cNvPicPr>
          <p:nvPr/>
        </p:nvPicPr>
        <p:blipFill>
          <a:blip r:embed="rId2"/>
          <a:stretch>
            <a:fillRect/>
          </a:stretch>
        </p:blipFill>
        <p:spPr>
          <a:xfrm>
            <a:off x="-1763" y="670"/>
            <a:ext cx="9147525" cy="5142161"/>
          </a:xfrm>
          <a:prstGeom prst="rect">
            <a:avLst/>
          </a:prstGeom>
        </p:spPr>
      </p:pic>
      <p:pic>
        <p:nvPicPr>
          <p:cNvPr id="8" name="Picture 7" descr="logo_large.png"/>
          <p:cNvPicPr>
            <a:picLocks noChangeAspect="1"/>
          </p:cNvPicPr>
          <p:nvPr/>
        </p:nvPicPr>
        <p:blipFill>
          <a:blip r:embed="rId3"/>
          <a:stretch>
            <a:fillRect/>
          </a:stretch>
        </p:blipFill>
        <p:spPr>
          <a:xfrm>
            <a:off x="251505" y="256976"/>
            <a:ext cx="2325467" cy="496062"/>
          </a:xfrm>
          <a:prstGeom prst="rect">
            <a:avLst/>
          </a:prstGeom>
        </p:spPr>
      </p:pic>
      <p:sp>
        <p:nvSpPr>
          <p:cNvPr id="2" name="Title 1"/>
          <p:cNvSpPr>
            <a:spLocks noGrp="1"/>
          </p:cNvSpPr>
          <p:nvPr>
            <p:ph type="ctrTitle" hasCustomPrompt="1"/>
          </p:nvPr>
        </p:nvSpPr>
        <p:spPr>
          <a:xfrm>
            <a:off x="342989" y="1828800"/>
            <a:ext cx="8487795" cy="1085850"/>
          </a:xfrm>
        </p:spPr>
        <p:txBody>
          <a:bodyPr anchor="b" anchorCtr="0"/>
          <a:lstStyle>
            <a:lvl1pPr>
              <a:lnSpc>
                <a:spcPct val="80000"/>
              </a:lnSpc>
              <a:defRPr sz="7500" spc="-113">
                <a:solidFill>
                  <a:schemeClr val="tx1"/>
                </a:solidFill>
              </a:defRPr>
            </a:lvl1pPr>
          </a:lstStyle>
          <a:p>
            <a:r>
              <a:rPr lang="en-GB" dirty="0"/>
              <a:t>Thank you!</a:t>
            </a:r>
            <a:endParaRPr lang="en-US" dirty="0"/>
          </a:p>
        </p:txBody>
      </p:sp>
      <p:pic>
        <p:nvPicPr>
          <p:cNvPr id="5" name="Picture 4" descr="MeridianHealth_PPT_Template_R00_16APR2021_Graphic_Slide1.png"/>
          <p:cNvPicPr>
            <a:picLocks/>
          </p:cNvPicPr>
          <p:nvPr/>
        </p:nvPicPr>
        <p:blipFill>
          <a:blip r:embed="rId2"/>
          <a:stretch>
            <a:fillRect/>
          </a:stretch>
        </p:blipFill>
        <p:spPr>
          <a:xfrm>
            <a:off x="-1763" y="670"/>
            <a:ext cx="9147525" cy="5142161"/>
          </a:xfrm>
          <a:prstGeom prst="rect">
            <a:avLst/>
          </a:prstGeom>
        </p:spPr>
      </p:pic>
      <p:pic>
        <p:nvPicPr>
          <p:cNvPr id="6" name="Picture 5" descr="logo_large.png"/>
          <p:cNvPicPr>
            <a:picLocks noChangeAspect="1"/>
          </p:cNvPicPr>
          <p:nvPr/>
        </p:nvPicPr>
        <p:blipFill>
          <a:blip r:embed="rId3"/>
          <a:stretch>
            <a:fillRect/>
          </a:stretch>
        </p:blipFill>
        <p:spPr>
          <a:xfrm>
            <a:off x="251505" y="256976"/>
            <a:ext cx="2325467" cy="496062"/>
          </a:xfrm>
          <a:prstGeom prst="rect">
            <a:avLst/>
          </a:prstGeom>
        </p:spPr>
      </p:pic>
    </p:spTree>
    <p:extLst>
      <p:ext uri="{BB962C8B-B14F-4D97-AF65-F5344CB8AC3E}">
        <p14:creationId xmlns:p14="http://schemas.microsoft.com/office/powerpoint/2010/main" val="99226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E2B39-50DB-4015-BF2D-AB623F2DAC53}"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267390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9E2B39-50DB-4015-BF2D-AB623F2DAC53}"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33325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E2B39-50DB-4015-BF2D-AB623F2DAC53}"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204700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9E2B39-50DB-4015-BF2D-AB623F2DAC53}"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46057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E2B39-50DB-4015-BF2D-AB623F2DAC53}"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240048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E2B39-50DB-4015-BF2D-AB623F2DAC53}"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74815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B39-50DB-4015-BF2D-AB623F2DAC53}"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127912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B39-50DB-4015-BF2D-AB623F2DAC53}"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A109-92A0-449F-8636-34B66812617E}" type="slidenum">
              <a:rPr lang="en-US" smtClean="0"/>
              <a:t>‹#›</a:t>
            </a:fld>
            <a:endParaRPr lang="en-US"/>
          </a:p>
        </p:txBody>
      </p:sp>
    </p:spTree>
    <p:extLst>
      <p:ext uri="{BB962C8B-B14F-4D97-AF65-F5344CB8AC3E}">
        <p14:creationId xmlns:p14="http://schemas.microsoft.com/office/powerpoint/2010/main" val="172927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79E2B39-50DB-4015-BF2D-AB623F2DAC53}" type="datetimeFigureOut">
              <a:rPr lang="en-US" smtClean="0"/>
              <a:t>7/20/2021</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465A109-92A0-449F-8636-34B66812617E}" type="slidenum">
              <a:rPr lang="en-US" smtClean="0"/>
              <a:t>‹#›</a:t>
            </a:fld>
            <a:endParaRPr lang="en-US"/>
          </a:p>
        </p:txBody>
      </p:sp>
    </p:spTree>
    <p:extLst>
      <p:ext uri="{BB962C8B-B14F-4D97-AF65-F5344CB8AC3E}">
        <p14:creationId xmlns:p14="http://schemas.microsoft.com/office/powerpoint/2010/main" val="206655694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914014-B83A-F246-85F0-E5577E8C11DE}" type="datetimeFigureOut">
              <a:rPr lang="en-US" smtClean="0"/>
              <a:t>7/20/2021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3E87BF-EFEB-624E-A94D-5BFC33426A6A}" type="slidenum">
              <a:rPr lang="en-US" smtClean="0"/>
              <a:t>‹#›</a:t>
            </a:fld>
            <a:endParaRPr lang="en-US"/>
          </a:p>
        </p:txBody>
      </p:sp>
    </p:spTree>
    <p:extLst>
      <p:ext uri="{BB962C8B-B14F-4D97-AF65-F5344CB8AC3E}">
        <p14:creationId xmlns:p14="http://schemas.microsoft.com/office/powerpoint/2010/main" val="139170263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w.cornell.edu/uscode/text/42/12101" TargetMode="External"/><Relationship Id="rId2" Type="http://schemas.openxmlformats.org/officeDocument/2006/relationships/hyperlink" Target="https://en.wikipedia.org/wiki/Title_42_of_the_United_States_Code"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Policy%20and%20Procedures/BEP%20Policy%20IL.OPS.31%20_%20Final.docx"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file:///\\centene.com\shared\WMT\Compliance\Business%20Enterprise%20Program%20(BEP)\BEP%20Utilization%20Plan" TargetMode="External"/><Relationship Id="rId2" Type="http://schemas.openxmlformats.org/officeDocument/2006/relationships/hyperlink" Target="file:///\\centene.com\shared\WMT\Compliance\Business%20Enterprise%20Program%20(BEP)\LOI%20Template" TargetMode="External"/><Relationship Id="rId1" Type="http://schemas.openxmlformats.org/officeDocument/2006/relationships/slideLayout" Target="../slideLayouts/slideLayout12.xml"/><Relationship Id="rId6" Type="http://schemas.openxmlformats.org/officeDocument/2006/relationships/hyperlink" Target="file:///\\centene.com\shared\WMT\Compliance\Business%20Enterprise%20Program%20(BEP)\Good%20Faith%20Efforts%20Tracking%20Log" TargetMode="External"/><Relationship Id="rId5" Type="http://schemas.openxmlformats.org/officeDocument/2006/relationships/hyperlink" Target="file:///\\centene.com\shared\WMT\Compliance\Business%20Enterprise%20Program%20(BEP)\BEP%20Monthly%20Reports" TargetMode="External"/><Relationship Id="rId4" Type="http://schemas.openxmlformats.org/officeDocument/2006/relationships/hyperlink" Target="file:///\\centene.com\shared\WMT\Compliance\Required%20Compliance%20Reporting\12.%20HealthChoice%20IL%20-%20Performance%20Reporting\HealthChoice%20IL%20-%20Performance%20Reporting%20Guidance\6.%20Meeting%20Minutes%20Biweekly%20Touch%20Bas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logisticare.com/about/" TargetMode="External"/><Relationship Id="rId3" Type="http://schemas.openxmlformats.org/officeDocument/2006/relationships/hyperlink" Target="http://agilitrix.com/2011/03/how-to-make-your-culture-work/" TargetMode="External"/><Relationship Id="rId7" Type="http://schemas.openxmlformats.org/officeDocument/2006/relationships/hyperlink" Target="https://www.law.cornell.edu/uscode/text/42/12101" TargetMode="External"/><Relationship Id="rId2" Type="http://schemas.openxmlformats.org/officeDocument/2006/relationships/hyperlink" Target="http://www.esri.com/news/arcnews/winter1112articles/major-trend-revealed-in-census-2010-data.html" TargetMode="External"/><Relationship Id="rId1" Type="http://schemas.openxmlformats.org/officeDocument/2006/relationships/slideLayout" Target="../slideLayouts/slideLayout12.xml"/><Relationship Id="rId6" Type="http://schemas.openxmlformats.org/officeDocument/2006/relationships/hyperlink" Target="https://en.wikipedia.org/wiki/Title_42_of_the_United_States_Code" TargetMode="External"/><Relationship Id="rId5" Type="http://schemas.openxmlformats.org/officeDocument/2006/relationships/hyperlink" Target="http://www.gmd.net.nz/index.lasso?view=27" TargetMode="External"/><Relationship Id="rId4" Type="http://schemas.openxmlformats.org/officeDocument/2006/relationships/hyperlink" Target="http://www.nasmhpd.org/" TargetMode="External"/><Relationship Id="rId9" Type="http://schemas.openxmlformats.org/officeDocument/2006/relationships/hyperlink" Target="https://www.ncqa.org/hedis/reports-and-research/"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kff.org/medicaid/state-indicator/non-emergency-medical-transportation-services/?currentTimeframe=0&amp;sortModel=%7B%22colId%22:%22Location%22,%22sort%22:%22asc%22%7D"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062" y="2184212"/>
            <a:ext cx="8487795" cy="1085850"/>
          </a:xfrm>
        </p:spPr>
        <p:txBody>
          <a:bodyPr>
            <a:normAutofit/>
          </a:bodyPr>
          <a:lstStyle/>
          <a:p>
            <a:pPr algn="ctr"/>
            <a:r>
              <a:rPr lang="en-US" sz="4800" dirty="0">
                <a:latin typeface="+mn-lt"/>
              </a:rPr>
              <a:t>Cultural Competency Training</a:t>
            </a:r>
            <a:endParaRPr lang="en-US" sz="4500" dirty="0">
              <a:latin typeface="+mn-lt"/>
            </a:endParaRPr>
          </a:p>
        </p:txBody>
      </p:sp>
      <p:sp>
        <p:nvSpPr>
          <p:cNvPr id="3" name="Subtitle 2"/>
          <p:cNvSpPr txBox="1">
            <a:spLocks/>
          </p:cNvSpPr>
          <p:nvPr/>
        </p:nvSpPr>
        <p:spPr>
          <a:xfrm>
            <a:off x="336063" y="4473973"/>
            <a:ext cx="3705739" cy="436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Proprietary and Confidential</a:t>
            </a:r>
          </a:p>
          <a:p>
            <a:pPr marL="514350" lvl="1" indent="-171450" defTabSz="685800">
              <a:spcBef>
                <a:spcPts val="375"/>
              </a:spcBef>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171736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713440" cy="495590"/>
          </a:xfrm>
        </p:spPr>
        <p:txBody>
          <a:bodyPr>
            <a:noAutofit/>
          </a:bodyPr>
          <a:lstStyle/>
          <a:p>
            <a:r>
              <a:rPr lang="en-US" sz="3200" dirty="0">
                <a:latin typeface="+mn-lt"/>
              </a:rPr>
              <a:t>Barriers may lead to…</a:t>
            </a:r>
            <a:endParaRPr lang="en-US" sz="3200" dirty="0">
              <a:latin typeface="+mn-lt"/>
            </a:endParaRPr>
          </a:p>
        </p:txBody>
      </p:sp>
      <p:sp>
        <p:nvSpPr>
          <p:cNvPr id="4" name="Content Placeholder 2"/>
          <p:cNvSpPr txBox="1">
            <a:spLocks/>
          </p:cNvSpPr>
          <p:nvPr/>
        </p:nvSpPr>
        <p:spPr>
          <a:xfrm>
            <a:off x="418810" y="159686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2133691"/>
            <a:ext cx="8337792" cy="23405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pPr>
            <a:r>
              <a:rPr lang="en-US" sz="1800" dirty="0"/>
              <a:t>Low comfort in utilizing health care services</a:t>
            </a:r>
          </a:p>
          <a:p>
            <a:pPr>
              <a:buClr>
                <a:schemeClr val="tx1"/>
              </a:buClr>
            </a:pPr>
            <a:r>
              <a:rPr lang="en-US" sz="1800" dirty="0"/>
              <a:t>Low trust in providers </a:t>
            </a:r>
          </a:p>
          <a:p>
            <a:pPr>
              <a:buClr>
                <a:schemeClr val="tx1"/>
              </a:buClr>
            </a:pPr>
            <a:r>
              <a:rPr lang="en-US" sz="1800" dirty="0"/>
              <a:t>Difficulty in discussing health concerns or needs</a:t>
            </a:r>
          </a:p>
          <a:p>
            <a:pPr>
              <a:buClr>
                <a:schemeClr val="tx1"/>
              </a:buClr>
            </a:pPr>
            <a:r>
              <a:rPr lang="en-US" sz="1800" dirty="0"/>
              <a:t>Lack of awareness and low competency</a:t>
            </a:r>
          </a:p>
          <a:p>
            <a:pPr>
              <a:buClr>
                <a:schemeClr val="tx1"/>
              </a:buClr>
            </a:pPr>
            <a:r>
              <a:rPr lang="en-US" sz="1800" dirty="0"/>
              <a:t>Due to lack of awareness the LGBT community is often overlooked in hospital and provider care education</a:t>
            </a:r>
          </a:p>
          <a:p>
            <a:pPr marL="0" indent="0">
              <a:buClr>
                <a:schemeClr val="tx1"/>
              </a:buClr>
              <a:buNone/>
            </a:pPr>
            <a:endParaRPr lang="en-US" dirty="0" smtClean="0"/>
          </a:p>
          <a:p>
            <a:pPr>
              <a:buClr>
                <a:schemeClr val="accent4"/>
              </a:buClr>
            </a:pPr>
            <a:endParaRPr lang="en-US" dirty="0"/>
          </a:p>
        </p:txBody>
      </p:sp>
    </p:spTree>
    <p:extLst>
      <p:ext uri="{BB962C8B-B14F-4D97-AF65-F5344CB8AC3E}">
        <p14:creationId xmlns:p14="http://schemas.microsoft.com/office/powerpoint/2010/main" val="1765479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713440" cy="495590"/>
          </a:xfrm>
        </p:spPr>
        <p:txBody>
          <a:bodyPr>
            <a:noAutofit/>
          </a:bodyPr>
          <a:lstStyle/>
          <a:p>
            <a:r>
              <a:rPr lang="en-US" sz="3200" dirty="0">
                <a:latin typeface="+mn-lt"/>
              </a:rPr>
              <a:t>Impact of Stressors</a:t>
            </a:r>
            <a:endParaRPr lang="en-US" sz="3200" dirty="0">
              <a:latin typeface="+mn-lt"/>
            </a:endParaRPr>
          </a:p>
        </p:txBody>
      </p:sp>
      <p:sp>
        <p:nvSpPr>
          <p:cNvPr id="4" name="Content Placeholder 2"/>
          <p:cNvSpPr txBox="1">
            <a:spLocks/>
          </p:cNvSpPr>
          <p:nvPr/>
        </p:nvSpPr>
        <p:spPr>
          <a:xfrm>
            <a:off x="418810" y="159686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2133691"/>
            <a:ext cx="8337792" cy="23405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pPr>
            <a:r>
              <a:rPr lang="en-US" sz="1800" dirty="0"/>
              <a:t>LGBT discrimination/ violence can lead to physical issues such as: </a:t>
            </a:r>
          </a:p>
          <a:p>
            <a:pPr>
              <a:buClr>
                <a:schemeClr val="tx1"/>
              </a:buClr>
            </a:pPr>
            <a:r>
              <a:rPr lang="en-US" sz="1800" dirty="0"/>
              <a:t>Sleep difficulties</a:t>
            </a:r>
          </a:p>
          <a:p>
            <a:pPr>
              <a:buClr>
                <a:schemeClr val="tx1"/>
              </a:buClr>
            </a:pPr>
            <a:r>
              <a:rPr lang="en-US" sz="1800" dirty="0"/>
              <a:t>Headaches</a:t>
            </a:r>
          </a:p>
          <a:p>
            <a:pPr>
              <a:buClr>
                <a:schemeClr val="tx1"/>
              </a:buClr>
            </a:pPr>
            <a:r>
              <a:rPr lang="en-US" sz="1800" dirty="0"/>
              <a:t>Digestive problems</a:t>
            </a:r>
          </a:p>
          <a:p>
            <a:pPr>
              <a:buClr>
                <a:schemeClr val="tx1"/>
              </a:buClr>
            </a:pPr>
            <a:r>
              <a:rPr lang="en-US" sz="1800" dirty="0"/>
              <a:t>Substance use</a:t>
            </a:r>
          </a:p>
          <a:p>
            <a:pPr>
              <a:buClr>
                <a:schemeClr val="tx1"/>
              </a:buClr>
            </a:pPr>
            <a:r>
              <a:rPr lang="en-US" sz="1800" dirty="0"/>
              <a:t>Agitation/ Tension</a:t>
            </a:r>
          </a:p>
          <a:p>
            <a:pPr marL="0" indent="0">
              <a:buClr>
                <a:schemeClr val="tx1"/>
              </a:buClr>
              <a:buNone/>
            </a:pPr>
            <a:endParaRPr lang="en-US" dirty="0" smtClean="0"/>
          </a:p>
          <a:p>
            <a:pPr>
              <a:buClr>
                <a:schemeClr val="accent4"/>
              </a:buClr>
            </a:pPr>
            <a:endParaRPr lang="en-US" dirty="0"/>
          </a:p>
        </p:txBody>
      </p:sp>
    </p:spTree>
    <p:extLst>
      <p:ext uri="{BB962C8B-B14F-4D97-AF65-F5344CB8AC3E}">
        <p14:creationId xmlns:p14="http://schemas.microsoft.com/office/powerpoint/2010/main" val="2591491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001465" cy="495590"/>
          </a:xfrm>
        </p:spPr>
        <p:txBody>
          <a:bodyPr>
            <a:noAutofit/>
          </a:bodyPr>
          <a:lstStyle/>
          <a:p>
            <a:r>
              <a:rPr lang="en-US" sz="3200" dirty="0">
                <a:latin typeface="+mn-lt"/>
              </a:rPr>
              <a:t>LGBT Strategies</a:t>
            </a:r>
            <a:endParaRPr lang="en-US" sz="3200" dirty="0">
              <a:latin typeface="+mn-lt"/>
            </a:endParaRPr>
          </a:p>
        </p:txBody>
      </p:sp>
      <p:sp>
        <p:nvSpPr>
          <p:cNvPr id="4" name="Content Placeholder 2"/>
          <p:cNvSpPr txBox="1">
            <a:spLocks/>
          </p:cNvSpPr>
          <p:nvPr/>
        </p:nvSpPr>
        <p:spPr>
          <a:xfrm>
            <a:off x="418810" y="159686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2133691"/>
            <a:ext cx="8337792" cy="2340587"/>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480"/>
              </a:spcBef>
              <a:spcAft>
                <a:spcPts val="480"/>
              </a:spcAft>
              <a:buNone/>
            </a:pPr>
            <a:r>
              <a:rPr lang="en-US" sz="2400" u="sng" dirty="0"/>
              <a:t>Create a Welcoming Environment:</a:t>
            </a:r>
          </a:p>
          <a:p>
            <a:pPr lvl="1">
              <a:spcBef>
                <a:spcPts val="480"/>
              </a:spcBef>
              <a:spcAft>
                <a:spcPts val="480"/>
              </a:spcAft>
              <a:buClr>
                <a:schemeClr val="tx1"/>
              </a:buClr>
            </a:pPr>
            <a:r>
              <a:rPr lang="en-US" sz="2400" dirty="0"/>
              <a:t>Prominently post the facility’s nondiscrimination policy or patient bill of rights</a:t>
            </a:r>
          </a:p>
          <a:p>
            <a:pPr lvl="1">
              <a:spcBef>
                <a:spcPts val="480"/>
              </a:spcBef>
              <a:spcAft>
                <a:spcPts val="480"/>
              </a:spcAft>
              <a:buClr>
                <a:schemeClr val="tx1"/>
              </a:buClr>
            </a:pPr>
            <a:r>
              <a:rPr lang="en-US" sz="2400" dirty="0"/>
              <a:t>Show common areas reflecting/being inclusive of LGBT community</a:t>
            </a:r>
          </a:p>
          <a:p>
            <a:pPr lvl="1">
              <a:spcBef>
                <a:spcPts val="480"/>
              </a:spcBef>
              <a:spcAft>
                <a:spcPts val="480"/>
              </a:spcAft>
              <a:buClr>
                <a:schemeClr val="tx1"/>
              </a:buClr>
            </a:pPr>
            <a:r>
              <a:rPr lang="en-US" sz="2400" dirty="0"/>
              <a:t>Be mindful of visitation polices/ How requirements may affect the LGBT population</a:t>
            </a:r>
          </a:p>
          <a:p>
            <a:pPr lvl="1">
              <a:spcBef>
                <a:spcPts val="480"/>
              </a:spcBef>
              <a:spcAft>
                <a:spcPts val="480"/>
              </a:spcAft>
              <a:buClr>
                <a:schemeClr val="tx1"/>
              </a:buClr>
            </a:pPr>
            <a:r>
              <a:rPr lang="en-US" sz="2400" dirty="0"/>
              <a:t>Determine mechanisms for handling patient-to-patient discrimination </a:t>
            </a:r>
          </a:p>
          <a:p>
            <a:pPr marL="0" indent="0">
              <a:buClr>
                <a:schemeClr val="tx1"/>
              </a:buClr>
              <a:buNone/>
            </a:pPr>
            <a:endParaRPr lang="en-US" dirty="0" smtClean="0"/>
          </a:p>
          <a:p>
            <a:pPr>
              <a:buClr>
                <a:schemeClr val="accent4"/>
              </a:buClr>
            </a:pPr>
            <a:endParaRPr lang="en-US" dirty="0"/>
          </a:p>
        </p:txBody>
      </p:sp>
    </p:spTree>
    <p:extLst>
      <p:ext uri="{BB962C8B-B14F-4D97-AF65-F5344CB8AC3E}">
        <p14:creationId xmlns:p14="http://schemas.microsoft.com/office/powerpoint/2010/main" val="2924947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001465" cy="495590"/>
          </a:xfrm>
        </p:spPr>
        <p:txBody>
          <a:bodyPr>
            <a:noAutofit/>
          </a:bodyPr>
          <a:lstStyle/>
          <a:p>
            <a:r>
              <a:rPr lang="en-US" sz="3200" dirty="0">
                <a:latin typeface="+mn-lt"/>
              </a:rPr>
              <a:t>Diversity</a:t>
            </a:r>
            <a:endParaRPr lang="en-US" sz="3200" dirty="0">
              <a:latin typeface="+mn-lt"/>
            </a:endParaRPr>
          </a:p>
        </p:txBody>
      </p:sp>
      <p:sp>
        <p:nvSpPr>
          <p:cNvPr id="4" name="Content Placeholder 2"/>
          <p:cNvSpPr txBox="1">
            <a:spLocks/>
          </p:cNvSpPr>
          <p:nvPr/>
        </p:nvSpPr>
        <p:spPr>
          <a:xfrm>
            <a:off x="418810" y="159686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2343096"/>
            <a:ext cx="8337792" cy="161465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pPr>
            <a:r>
              <a:rPr lang="en-US" sz="2000" dirty="0"/>
              <a:t>What does it mean to serve a diverse population?</a:t>
            </a:r>
          </a:p>
          <a:p>
            <a:pPr>
              <a:buClr>
                <a:schemeClr val="tx1"/>
              </a:buClr>
            </a:pPr>
            <a:r>
              <a:rPr lang="en-US" sz="2000" dirty="0"/>
              <a:t>Why does diversity matter?</a:t>
            </a:r>
          </a:p>
          <a:p>
            <a:pPr>
              <a:buClr>
                <a:schemeClr val="tx1"/>
              </a:buClr>
            </a:pPr>
            <a:r>
              <a:rPr lang="en-US" sz="2000" dirty="0"/>
              <a:t>Why is diversity relevant to Cultural Competency?</a:t>
            </a:r>
          </a:p>
          <a:p>
            <a:pPr marL="0" indent="0">
              <a:buClr>
                <a:schemeClr val="tx1"/>
              </a:buClr>
              <a:buNone/>
            </a:pPr>
            <a:endParaRPr lang="en-US" dirty="0" smtClean="0"/>
          </a:p>
          <a:p>
            <a:pPr>
              <a:buClr>
                <a:schemeClr val="accent4"/>
              </a:buClr>
            </a:pPr>
            <a:endParaRPr lang="en-US" dirty="0"/>
          </a:p>
        </p:txBody>
      </p:sp>
    </p:spTree>
    <p:extLst>
      <p:ext uri="{BB962C8B-B14F-4D97-AF65-F5344CB8AC3E}">
        <p14:creationId xmlns:p14="http://schemas.microsoft.com/office/powerpoint/2010/main" val="310254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001465" cy="495590"/>
          </a:xfrm>
        </p:spPr>
        <p:txBody>
          <a:bodyPr>
            <a:noAutofit/>
          </a:bodyPr>
          <a:lstStyle/>
          <a:p>
            <a:r>
              <a:rPr lang="en-US" sz="3200" dirty="0">
                <a:latin typeface="+mn-lt"/>
              </a:rPr>
              <a:t>What is Diversity?</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2510621"/>
            <a:ext cx="8337792" cy="11539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000" dirty="0"/>
              <a:t>Encompasses unique beliefs, values, and customs. Refers to people with many different cultures living and working around each other. </a:t>
            </a:r>
          </a:p>
          <a:p>
            <a:pPr>
              <a:buClr>
                <a:schemeClr val="accent4"/>
              </a:buClr>
            </a:pPr>
            <a:endParaRPr lang="en-US" sz="2000" dirty="0"/>
          </a:p>
          <a:p>
            <a:pPr marL="0" indent="0">
              <a:buClr>
                <a:schemeClr val="tx1"/>
              </a:buClr>
              <a:buNone/>
            </a:pPr>
            <a:endParaRPr lang="en-US" dirty="0" smtClean="0"/>
          </a:p>
          <a:p>
            <a:pPr>
              <a:buClr>
                <a:schemeClr val="accent4"/>
              </a:buClr>
            </a:pPr>
            <a:endParaRPr lang="en-US" dirty="0"/>
          </a:p>
        </p:txBody>
      </p:sp>
    </p:spTree>
    <p:extLst>
      <p:ext uri="{BB962C8B-B14F-4D97-AF65-F5344CB8AC3E}">
        <p14:creationId xmlns:p14="http://schemas.microsoft.com/office/powerpoint/2010/main" val="3684641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6" name="Picture 5"/>
          <p:cNvPicPr>
            <a:picLocks noChangeAspect="1"/>
          </p:cNvPicPr>
          <p:nvPr/>
        </p:nvPicPr>
        <p:blipFill>
          <a:blip r:embed="rId2"/>
          <a:stretch>
            <a:fillRect/>
          </a:stretch>
        </p:blipFill>
        <p:spPr>
          <a:xfrm>
            <a:off x="648709" y="1194829"/>
            <a:ext cx="5078509" cy="2741977"/>
          </a:xfrm>
          <a:prstGeom prst="rect">
            <a:avLst/>
          </a:prstGeom>
        </p:spPr>
      </p:pic>
      <p:pic>
        <p:nvPicPr>
          <p:cNvPr id="7" name="Picture 6"/>
          <p:cNvPicPr>
            <a:picLocks noChangeAspect="1"/>
          </p:cNvPicPr>
          <p:nvPr/>
        </p:nvPicPr>
        <p:blipFill>
          <a:blip r:embed="rId3"/>
          <a:stretch>
            <a:fillRect/>
          </a:stretch>
        </p:blipFill>
        <p:spPr>
          <a:xfrm>
            <a:off x="3187964" y="4181112"/>
            <a:ext cx="5840053" cy="730006"/>
          </a:xfrm>
          <a:prstGeom prst="rect">
            <a:avLst/>
          </a:prstGeom>
        </p:spPr>
      </p:pic>
    </p:spTree>
    <p:extLst>
      <p:ext uri="{BB962C8B-B14F-4D97-AF65-F5344CB8AC3E}">
        <p14:creationId xmlns:p14="http://schemas.microsoft.com/office/powerpoint/2010/main" val="3894693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978686" cy="495590"/>
          </a:xfrm>
        </p:spPr>
        <p:txBody>
          <a:bodyPr>
            <a:noAutofit/>
          </a:bodyPr>
          <a:lstStyle/>
          <a:p>
            <a:r>
              <a:rPr lang="en-US" sz="3200" dirty="0">
                <a:latin typeface="+mn-lt"/>
              </a:rPr>
              <a:t>Test Your Knowledge</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919542"/>
            <a:ext cx="8337792" cy="275716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700" indent="0">
              <a:spcBef>
                <a:spcPts val="480"/>
              </a:spcBef>
              <a:spcAft>
                <a:spcPts val="480"/>
              </a:spcAft>
              <a:buClr>
                <a:srgbClr val="2F305C"/>
              </a:buClr>
              <a:buNone/>
              <a:tabLst>
                <a:tab pos="469265" algn="l"/>
              </a:tabLst>
            </a:pPr>
            <a:r>
              <a:rPr lang="en-US" sz="1800" spc="-5" dirty="0" smtClean="0">
                <a:cs typeface="Arial" panose="020B0604020202020204" pitchFamily="34" charset="0"/>
              </a:rPr>
              <a:t>1. Wh</a:t>
            </a:r>
            <a:r>
              <a:rPr lang="en-US" sz="1800" dirty="0" smtClean="0">
                <a:cs typeface="Arial" panose="020B0604020202020204" pitchFamily="34" charset="0"/>
              </a:rPr>
              <a:t>en</a:t>
            </a:r>
            <a:r>
              <a:rPr lang="en-US" sz="1800" spc="-15" dirty="0" smtClean="0">
                <a:cs typeface="Arial" panose="020B0604020202020204" pitchFamily="34" charset="0"/>
              </a:rPr>
              <a:t> </a:t>
            </a:r>
            <a:r>
              <a:rPr lang="en-US" sz="1800" spc="-5" dirty="0">
                <a:cs typeface="Arial" panose="020B0604020202020204" pitchFamily="34" charset="0"/>
              </a:rPr>
              <a:t>d</a:t>
            </a:r>
            <a:r>
              <a:rPr lang="en-US" sz="1800" dirty="0">
                <a:cs typeface="Arial" panose="020B0604020202020204" pitchFamily="34" charset="0"/>
              </a:rPr>
              <a:t>o</a:t>
            </a:r>
            <a:r>
              <a:rPr lang="en-US" sz="1800" spc="-5" dirty="0">
                <a:cs typeface="Arial" panose="020B0604020202020204" pitchFamily="34" charset="0"/>
              </a:rPr>
              <a:t>in</a:t>
            </a:r>
            <a:r>
              <a:rPr lang="en-US" sz="1800" dirty="0">
                <a:cs typeface="Arial" panose="020B0604020202020204" pitchFamily="34" charset="0"/>
              </a:rPr>
              <a:t>g c</a:t>
            </a:r>
            <a:r>
              <a:rPr lang="en-US" sz="1800" spc="-10" dirty="0">
                <a:cs typeface="Arial" panose="020B0604020202020204" pitchFamily="34" charset="0"/>
              </a:rPr>
              <a:t>r</a:t>
            </a:r>
            <a:r>
              <a:rPr lang="en-US" sz="1800" dirty="0">
                <a:cs typeface="Arial" panose="020B0604020202020204" pitchFamily="34" charset="0"/>
              </a:rPr>
              <a:t>o</a:t>
            </a:r>
            <a:r>
              <a:rPr lang="en-US" sz="1800" spc="-10" dirty="0">
                <a:cs typeface="Arial" panose="020B0604020202020204" pitchFamily="34" charset="0"/>
              </a:rPr>
              <a:t>ss</a:t>
            </a:r>
            <a:r>
              <a:rPr lang="en-US" sz="1800" spc="-5" dirty="0">
                <a:cs typeface="Arial" panose="020B0604020202020204" pitchFamily="34" charset="0"/>
              </a:rPr>
              <a:t>-</a:t>
            </a:r>
            <a:r>
              <a:rPr lang="en-US" sz="1800" dirty="0">
                <a:cs typeface="Arial" panose="020B0604020202020204" pitchFamily="34" charset="0"/>
              </a:rPr>
              <a:t>c</a:t>
            </a:r>
            <a:r>
              <a:rPr lang="en-US" sz="1800" spc="-5" dirty="0">
                <a:cs typeface="Arial" panose="020B0604020202020204" pitchFamily="34" charset="0"/>
              </a:rPr>
              <a:t>ultu</a:t>
            </a:r>
            <a:r>
              <a:rPr lang="en-US" sz="1800" spc="-10" dirty="0">
                <a:cs typeface="Arial" panose="020B0604020202020204" pitchFamily="34" charset="0"/>
              </a:rPr>
              <a:t>r</a:t>
            </a:r>
            <a:r>
              <a:rPr lang="en-US" sz="1800" spc="-5" dirty="0">
                <a:cs typeface="Arial" panose="020B0604020202020204" pitchFamily="34" charset="0"/>
              </a:rPr>
              <a:t>a</a:t>
            </a:r>
            <a:r>
              <a:rPr lang="en-US" sz="1800" dirty="0">
                <a:cs typeface="Arial" panose="020B0604020202020204" pitchFamily="34" charset="0"/>
              </a:rPr>
              <a:t>l</a:t>
            </a:r>
            <a:r>
              <a:rPr lang="en-US" sz="1800" spc="-35" dirty="0">
                <a:cs typeface="Arial" panose="020B0604020202020204" pitchFamily="34" charset="0"/>
              </a:rPr>
              <a:t> </a:t>
            </a:r>
            <a:r>
              <a:rPr lang="en-US" sz="1800" dirty="0">
                <a:cs typeface="Arial" panose="020B0604020202020204" pitchFamily="34" charset="0"/>
              </a:rPr>
              <a:t>wo</a:t>
            </a:r>
            <a:r>
              <a:rPr lang="en-US" sz="1800" spc="-10" dirty="0">
                <a:cs typeface="Arial" panose="020B0604020202020204" pitchFamily="34" charset="0"/>
              </a:rPr>
              <a:t>r</a:t>
            </a:r>
            <a:r>
              <a:rPr lang="en-US" sz="1800" dirty="0">
                <a:cs typeface="Arial" panose="020B0604020202020204" pitchFamily="34" charset="0"/>
              </a:rPr>
              <a:t>k</a:t>
            </a:r>
            <a:r>
              <a:rPr lang="en-US" sz="1800" spc="-20" dirty="0">
                <a:cs typeface="Arial" panose="020B0604020202020204" pitchFamily="34" charset="0"/>
              </a:rPr>
              <a:t> </a:t>
            </a:r>
            <a:r>
              <a:rPr lang="en-US" sz="1800" spc="-5" dirty="0">
                <a:cs typeface="Arial" panose="020B0604020202020204" pitchFamily="34" charset="0"/>
              </a:rPr>
              <a:t>it</a:t>
            </a:r>
            <a:r>
              <a:rPr lang="en-US" sz="1800" dirty="0">
                <a:cs typeface="Arial" panose="020B0604020202020204" pitchFamily="34" charset="0"/>
              </a:rPr>
              <a:t>’s</a:t>
            </a:r>
            <a:r>
              <a:rPr lang="en-US" sz="1800" spc="-15" dirty="0">
                <a:cs typeface="Arial" panose="020B0604020202020204" pitchFamily="34" charset="0"/>
              </a:rPr>
              <a:t> </a:t>
            </a:r>
            <a:r>
              <a:rPr lang="en-US" sz="1800" dirty="0">
                <a:cs typeface="Arial" panose="020B0604020202020204" pitchFamily="34" charset="0"/>
              </a:rPr>
              <a:t>mo</a:t>
            </a:r>
            <a:r>
              <a:rPr lang="en-US" sz="1800" spc="-10" dirty="0">
                <a:cs typeface="Arial" panose="020B0604020202020204" pitchFamily="34" charset="0"/>
              </a:rPr>
              <a:t>s</a:t>
            </a:r>
            <a:r>
              <a:rPr lang="en-US" sz="1800" dirty="0">
                <a:cs typeface="Arial" panose="020B0604020202020204" pitchFamily="34" charset="0"/>
              </a:rPr>
              <a:t>t</a:t>
            </a:r>
            <a:r>
              <a:rPr lang="en-US" sz="1800" spc="-10" dirty="0">
                <a:cs typeface="Arial" panose="020B0604020202020204" pitchFamily="34" charset="0"/>
              </a:rPr>
              <a:t> </a:t>
            </a:r>
            <a:r>
              <a:rPr lang="en-US" sz="1800" spc="-5" dirty="0">
                <a:cs typeface="Arial" panose="020B0604020202020204" pitchFamily="34" charset="0"/>
              </a:rPr>
              <a:t>i</a:t>
            </a:r>
            <a:r>
              <a:rPr lang="en-US" sz="1800" dirty="0">
                <a:cs typeface="Arial" panose="020B0604020202020204" pitchFamily="34" charset="0"/>
              </a:rPr>
              <a:t>m</a:t>
            </a:r>
            <a:r>
              <a:rPr lang="en-US" sz="1800" spc="-5" dirty="0">
                <a:cs typeface="Arial" panose="020B0604020202020204" pitchFamily="34" charset="0"/>
              </a:rPr>
              <a:t>p</a:t>
            </a:r>
            <a:r>
              <a:rPr lang="en-US" sz="1800" dirty="0">
                <a:cs typeface="Arial" panose="020B0604020202020204" pitchFamily="34" charset="0"/>
              </a:rPr>
              <a:t>o</a:t>
            </a:r>
            <a:r>
              <a:rPr lang="en-US" sz="1800" spc="-10" dirty="0">
                <a:cs typeface="Arial" panose="020B0604020202020204" pitchFamily="34" charset="0"/>
              </a:rPr>
              <a:t>r</a:t>
            </a:r>
            <a:r>
              <a:rPr lang="en-US" sz="1800" spc="-5" dirty="0">
                <a:cs typeface="Arial" panose="020B0604020202020204" pitchFamily="34" charset="0"/>
              </a:rPr>
              <a:t>tan</a:t>
            </a:r>
            <a:r>
              <a:rPr lang="en-US" sz="1800" dirty="0">
                <a:cs typeface="Arial" panose="020B0604020202020204" pitchFamily="34" charset="0"/>
              </a:rPr>
              <a:t>t</a:t>
            </a:r>
            <a:r>
              <a:rPr lang="en-US" sz="1800" spc="-10" dirty="0">
                <a:cs typeface="Arial" panose="020B0604020202020204" pitchFamily="34" charset="0"/>
              </a:rPr>
              <a:t> </a:t>
            </a:r>
            <a:r>
              <a:rPr lang="en-US" sz="1800" spc="-5" dirty="0">
                <a:cs typeface="Arial" panose="020B0604020202020204" pitchFamily="34" charset="0"/>
              </a:rPr>
              <a:t>t</a:t>
            </a:r>
            <a:r>
              <a:rPr lang="en-US" sz="1800" dirty="0">
                <a:cs typeface="Arial" panose="020B0604020202020204" pitchFamily="34" charset="0"/>
              </a:rPr>
              <a:t>o:</a:t>
            </a:r>
          </a:p>
          <a:p>
            <a:pPr marL="869950" lvl="1" indent="-457200">
              <a:spcBef>
                <a:spcPts val="480"/>
              </a:spcBef>
              <a:spcAft>
                <a:spcPts val="480"/>
              </a:spcAft>
              <a:buClr>
                <a:srgbClr val="2F305C"/>
              </a:buClr>
              <a:tabLst>
                <a:tab pos="469265" algn="l"/>
              </a:tabLst>
            </a:pPr>
            <a:r>
              <a:rPr lang="en-US" dirty="0">
                <a:cs typeface="Arial" panose="020B0604020202020204" pitchFamily="34" charset="0"/>
              </a:rPr>
              <a:t>U</a:t>
            </a:r>
            <a:r>
              <a:rPr lang="en-US" spc="-5" dirty="0">
                <a:cs typeface="Arial" panose="020B0604020202020204" pitchFamily="34" charset="0"/>
              </a:rPr>
              <a:t>nd</a:t>
            </a:r>
            <a:r>
              <a:rPr lang="en-US" dirty="0">
                <a:cs typeface="Arial" panose="020B0604020202020204" pitchFamily="34" charset="0"/>
              </a:rPr>
              <a:t>e</a:t>
            </a:r>
            <a:r>
              <a:rPr lang="en-US" spc="-10" dirty="0">
                <a:cs typeface="Arial" panose="020B0604020202020204" pitchFamily="34" charset="0"/>
              </a:rPr>
              <a:t>rs</a:t>
            </a:r>
            <a:r>
              <a:rPr lang="en-US" spc="-5" dirty="0">
                <a:cs typeface="Arial" panose="020B0604020202020204" pitchFamily="34" charset="0"/>
              </a:rPr>
              <a:t>tan</a:t>
            </a:r>
            <a:r>
              <a:rPr lang="en-US" dirty="0">
                <a:cs typeface="Arial" panose="020B0604020202020204" pitchFamily="34" charset="0"/>
              </a:rPr>
              <a:t>d</a:t>
            </a:r>
            <a:r>
              <a:rPr lang="en-US" spc="-15" dirty="0">
                <a:cs typeface="Arial" panose="020B0604020202020204" pitchFamily="34" charset="0"/>
              </a:rPr>
              <a:t> </a:t>
            </a:r>
            <a:r>
              <a:rPr lang="en-US" spc="5" dirty="0">
                <a:cs typeface="Arial" panose="020B0604020202020204" pitchFamily="34" charset="0"/>
              </a:rPr>
              <a:t>A</a:t>
            </a:r>
            <a:r>
              <a:rPr lang="en-US" spc="-10" dirty="0">
                <a:cs typeface="Arial" panose="020B0604020202020204" pitchFamily="34" charset="0"/>
              </a:rPr>
              <a:t>s</a:t>
            </a:r>
            <a:r>
              <a:rPr lang="en-US" spc="-5" dirty="0">
                <a:cs typeface="Arial" panose="020B0604020202020204" pitchFamily="34" charset="0"/>
              </a:rPr>
              <a:t>ia</a:t>
            </a:r>
            <a:r>
              <a:rPr lang="en-US" dirty="0">
                <a:cs typeface="Arial" panose="020B0604020202020204" pitchFamily="34" charset="0"/>
              </a:rPr>
              <a:t>n</a:t>
            </a:r>
            <a:r>
              <a:rPr lang="en-US" spc="-10" dirty="0">
                <a:cs typeface="Arial" panose="020B0604020202020204" pitchFamily="34" charset="0"/>
              </a:rPr>
              <a:t> </a:t>
            </a:r>
            <a:r>
              <a:rPr lang="en-US" spc="-5" dirty="0">
                <a:cs typeface="Arial" panose="020B0604020202020204" pitchFamily="34" charset="0"/>
              </a:rPr>
              <a:t>an</a:t>
            </a:r>
            <a:r>
              <a:rPr lang="en-US" dirty="0">
                <a:cs typeface="Arial" panose="020B0604020202020204" pitchFamily="34" charset="0"/>
              </a:rPr>
              <a:t>d</a:t>
            </a:r>
            <a:r>
              <a:rPr lang="en-US" spc="10" dirty="0">
                <a:cs typeface="Arial" panose="020B0604020202020204" pitchFamily="34" charset="0"/>
              </a:rPr>
              <a:t> </a:t>
            </a:r>
            <a:r>
              <a:rPr lang="en-US" spc="-10" dirty="0">
                <a:cs typeface="Arial" panose="020B0604020202020204" pitchFamily="34" charset="0"/>
              </a:rPr>
              <a:t>L</a:t>
            </a:r>
            <a:r>
              <a:rPr lang="en-US" spc="-5" dirty="0">
                <a:cs typeface="Arial" panose="020B0604020202020204" pitchFamily="34" charset="0"/>
              </a:rPr>
              <a:t>atin</a:t>
            </a:r>
            <a:r>
              <a:rPr lang="en-US" dirty="0">
                <a:cs typeface="Arial" panose="020B0604020202020204" pitchFamily="34" charset="0"/>
              </a:rPr>
              <a:t>o</a:t>
            </a:r>
            <a:r>
              <a:rPr lang="en-US" spc="-10" dirty="0">
                <a:cs typeface="Arial" panose="020B0604020202020204" pitchFamily="34" charset="0"/>
              </a:rPr>
              <a:t> </a:t>
            </a:r>
            <a:r>
              <a:rPr lang="en-US" dirty="0">
                <a:cs typeface="Arial" panose="020B0604020202020204" pitchFamily="34" charset="0"/>
              </a:rPr>
              <a:t>f</a:t>
            </a:r>
            <a:r>
              <a:rPr lang="en-US" spc="-5" dirty="0">
                <a:cs typeface="Arial" panose="020B0604020202020204" pitchFamily="34" charset="0"/>
              </a:rPr>
              <a:t>a</a:t>
            </a:r>
            <a:r>
              <a:rPr lang="en-US" dirty="0">
                <a:cs typeface="Arial" panose="020B0604020202020204" pitchFamily="34" charset="0"/>
              </a:rPr>
              <a:t>m</a:t>
            </a:r>
            <a:r>
              <a:rPr lang="en-US" spc="-5" dirty="0">
                <a:cs typeface="Arial" panose="020B0604020202020204" pitchFamily="34" charset="0"/>
              </a:rPr>
              <a:t>il</a:t>
            </a:r>
            <a:r>
              <a:rPr lang="en-US" dirty="0">
                <a:cs typeface="Arial" panose="020B0604020202020204" pitchFamily="34" charset="0"/>
              </a:rPr>
              <a:t>y</a:t>
            </a:r>
            <a:r>
              <a:rPr lang="en-US" spc="-20" dirty="0">
                <a:cs typeface="Arial" panose="020B0604020202020204" pitchFamily="34" charset="0"/>
              </a:rPr>
              <a:t> </a:t>
            </a:r>
            <a:r>
              <a:rPr lang="en-US" spc="-5" dirty="0">
                <a:cs typeface="Arial" panose="020B0604020202020204" pitchFamily="34" charset="0"/>
              </a:rPr>
              <a:t>d</a:t>
            </a:r>
            <a:r>
              <a:rPr lang="en-US" dirty="0">
                <a:cs typeface="Arial" panose="020B0604020202020204" pitchFamily="34" charset="0"/>
              </a:rPr>
              <a:t>y</a:t>
            </a:r>
            <a:r>
              <a:rPr lang="en-US" spc="-5" dirty="0">
                <a:cs typeface="Arial" panose="020B0604020202020204" pitchFamily="34" charset="0"/>
              </a:rPr>
              <a:t>na</a:t>
            </a:r>
            <a:r>
              <a:rPr lang="en-US" dirty="0">
                <a:cs typeface="Arial" panose="020B0604020202020204" pitchFamily="34" charset="0"/>
              </a:rPr>
              <a:t>m</a:t>
            </a:r>
            <a:r>
              <a:rPr lang="en-US" spc="-5" dirty="0">
                <a:cs typeface="Arial" panose="020B0604020202020204" pitchFamily="34" charset="0"/>
              </a:rPr>
              <a:t>i</a:t>
            </a:r>
            <a:r>
              <a:rPr lang="en-US" dirty="0">
                <a:cs typeface="Arial" panose="020B0604020202020204" pitchFamily="34" charset="0"/>
              </a:rPr>
              <a:t>cs</a:t>
            </a:r>
          </a:p>
          <a:p>
            <a:pPr marL="869950" lvl="1" indent="-457200">
              <a:spcBef>
                <a:spcPts val="480"/>
              </a:spcBef>
              <a:spcAft>
                <a:spcPts val="480"/>
              </a:spcAft>
              <a:buClr>
                <a:srgbClr val="2F305C"/>
              </a:buClr>
              <a:tabLst>
                <a:tab pos="469265" algn="l"/>
              </a:tabLst>
            </a:pPr>
            <a:r>
              <a:rPr lang="en-US" dirty="0">
                <a:cs typeface="Arial" panose="020B0604020202020204" pitchFamily="34" charset="0"/>
              </a:rPr>
              <a:t>U</a:t>
            </a:r>
            <a:r>
              <a:rPr lang="en-US" spc="-5" dirty="0">
                <a:cs typeface="Arial" panose="020B0604020202020204" pitchFamily="34" charset="0"/>
              </a:rPr>
              <a:t>nd</a:t>
            </a:r>
            <a:r>
              <a:rPr lang="en-US" dirty="0">
                <a:cs typeface="Arial" panose="020B0604020202020204" pitchFamily="34" charset="0"/>
              </a:rPr>
              <a:t>e</a:t>
            </a:r>
            <a:r>
              <a:rPr lang="en-US" spc="-10" dirty="0">
                <a:cs typeface="Arial" panose="020B0604020202020204" pitchFamily="34" charset="0"/>
              </a:rPr>
              <a:t>rs</a:t>
            </a:r>
            <a:r>
              <a:rPr lang="en-US" spc="-5" dirty="0">
                <a:cs typeface="Arial" panose="020B0604020202020204" pitchFamily="34" charset="0"/>
              </a:rPr>
              <a:t>tan</a:t>
            </a:r>
            <a:r>
              <a:rPr lang="en-US" dirty="0">
                <a:cs typeface="Arial" panose="020B0604020202020204" pitchFamily="34" charset="0"/>
              </a:rPr>
              <a:t>d</a:t>
            </a:r>
            <a:r>
              <a:rPr lang="en-US" spc="-15" dirty="0">
                <a:cs typeface="Arial" panose="020B0604020202020204" pitchFamily="34" charset="0"/>
              </a:rPr>
              <a:t> </a:t>
            </a:r>
            <a:r>
              <a:rPr lang="en-US" spc="-10" dirty="0">
                <a:cs typeface="Arial" panose="020B0604020202020204" pitchFamily="34" charset="0"/>
              </a:rPr>
              <a:t>r</a:t>
            </a:r>
            <a:r>
              <a:rPr lang="en-US" spc="-5" dirty="0">
                <a:cs typeface="Arial" panose="020B0604020202020204" pitchFamily="34" charset="0"/>
              </a:rPr>
              <a:t>a</a:t>
            </a:r>
            <a:r>
              <a:rPr lang="en-US" dirty="0">
                <a:cs typeface="Arial" panose="020B0604020202020204" pitchFamily="34" charset="0"/>
              </a:rPr>
              <a:t>c</a:t>
            </a:r>
            <a:r>
              <a:rPr lang="en-US" spc="-5" dirty="0">
                <a:cs typeface="Arial" panose="020B0604020202020204" pitchFamily="34" charset="0"/>
              </a:rPr>
              <a:t>ia</a:t>
            </a:r>
            <a:r>
              <a:rPr lang="en-US" dirty="0">
                <a:cs typeface="Arial" panose="020B0604020202020204" pitchFamily="34" charset="0"/>
              </a:rPr>
              <a:t>l </a:t>
            </a:r>
            <a:r>
              <a:rPr lang="en-US" spc="-5" dirty="0">
                <a:cs typeface="Arial" panose="020B0604020202020204" pitchFamily="34" charset="0"/>
              </a:rPr>
              <a:t>id</a:t>
            </a:r>
            <a:r>
              <a:rPr lang="en-US" dirty="0">
                <a:cs typeface="Arial" panose="020B0604020202020204" pitchFamily="34" charset="0"/>
              </a:rPr>
              <a:t>e</a:t>
            </a:r>
            <a:r>
              <a:rPr lang="en-US" spc="-5" dirty="0">
                <a:cs typeface="Arial" panose="020B0604020202020204" pitchFamily="34" charset="0"/>
              </a:rPr>
              <a:t>ntit</a:t>
            </a:r>
            <a:r>
              <a:rPr lang="en-US" dirty="0">
                <a:cs typeface="Arial" panose="020B0604020202020204" pitchFamily="34" charset="0"/>
              </a:rPr>
              <a:t>y</a:t>
            </a:r>
            <a:r>
              <a:rPr lang="en-US" spc="-20" dirty="0">
                <a:cs typeface="Arial" panose="020B0604020202020204" pitchFamily="34" charset="0"/>
              </a:rPr>
              <a:t> </a:t>
            </a:r>
            <a:r>
              <a:rPr lang="en-US" spc="-5" dirty="0">
                <a:cs typeface="Arial" panose="020B0604020202020204" pitchFamily="34" charset="0"/>
              </a:rPr>
              <a:t>i</a:t>
            </a:r>
            <a:r>
              <a:rPr lang="en-US" spc="-10" dirty="0">
                <a:cs typeface="Arial" panose="020B0604020202020204" pitchFamily="34" charset="0"/>
              </a:rPr>
              <a:t>ss</a:t>
            </a:r>
            <a:r>
              <a:rPr lang="en-US" spc="-5" dirty="0">
                <a:cs typeface="Arial" panose="020B0604020202020204" pitchFamily="34" charset="0"/>
              </a:rPr>
              <a:t>u</a:t>
            </a:r>
            <a:r>
              <a:rPr lang="en-US" dirty="0">
                <a:cs typeface="Arial" panose="020B0604020202020204" pitchFamily="34" charset="0"/>
              </a:rPr>
              <a:t>es</a:t>
            </a:r>
          </a:p>
          <a:p>
            <a:pPr marL="869950" lvl="1" indent="-457200">
              <a:spcBef>
                <a:spcPts val="480"/>
              </a:spcBef>
              <a:spcAft>
                <a:spcPts val="480"/>
              </a:spcAft>
              <a:buClr>
                <a:srgbClr val="2F305C"/>
              </a:buClr>
              <a:tabLst>
                <a:tab pos="469265" algn="l"/>
              </a:tabLst>
            </a:pPr>
            <a:r>
              <a:rPr lang="en-US" dirty="0">
                <a:cs typeface="Arial" panose="020B0604020202020204" pitchFamily="34" charset="0"/>
              </a:rPr>
              <a:t>U</a:t>
            </a:r>
            <a:r>
              <a:rPr lang="en-US" spc="-5" dirty="0">
                <a:cs typeface="Arial" panose="020B0604020202020204" pitchFamily="34" charset="0"/>
              </a:rPr>
              <a:t>nd</a:t>
            </a:r>
            <a:r>
              <a:rPr lang="en-US" dirty="0">
                <a:cs typeface="Arial" panose="020B0604020202020204" pitchFamily="34" charset="0"/>
              </a:rPr>
              <a:t>e</a:t>
            </a:r>
            <a:r>
              <a:rPr lang="en-US" spc="-10" dirty="0">
                <a:cs typeface="Arial" panose="020B0604020202020204" pitchFamily="34" charset="0"/>
              </a:rPr>
              <a:t>rs</a:t>
            </a:r>
            <a:r>
              <a:rPr lang="en-US" spc="-5" dirty="0">
                <a:cs typeface="Arial" panose="020B0604020202020204" pitchFamily="34" charset="0"/>
              </a:rPr>
              <a:t>tan</a:t>
            </a:r>
            <a:r>
              <a:rPr lang="en-US" dirty="0">
                <a:cs typeface="Arial" panose="020B0604020202020204" pitchFamily="34" charset="0"/>
              </a:rPr>
              <a:t>d </a:t>
            </a:r>
            <a:r>
              <a:rPr lang="en-US" spc="-5" dirty="0">
                <a:cs typeface="Arial" panose="020B0604020202020204" pitchFamily="34" charset="0"/>
              </a:rPr>
              <a:t>th</a:t>
            </a:r>
            <a:r>
              <a:rPr lang="en-US" dirty="0">
                <a:cs typeface="Arial" panose="020B0604020202020204" pitchFamily="34" charset="0"/>
              </a:rPr>
              <a:t>e</a:t>
            </a:r>
            <a:r>
              <a:rPr lang="en-US" spc="-10" dirty="0">
                <a:cs typeface="Arial" panose="020B0604020202020204" pitchFamily="34" charset="0"/>
              </a:rPr>
              <a:t> </a:t>
            </a:r>
            <a:r>
              <a:rPr lang="en-US" spc="-5" dirty="0">
                <a:cs typeface="Arial" panose="020B0604020202020204" pitchFamily="34" charset="0"/>
              </a:rPr>
              <a:t>p</a:t>
            </a:r>
            <a:r>
              <a:rPr lang="en-US" spc="-10" dirty="0">
                <a:cs typeface="Arial" panose="020B0604020202020204" pitchFamily="34" charset="0"/>
              </a:rPr>
              <a:t>s</a:t>
            </a:r>
            <a:r>
              <a:rPr lang="en-US" dirty="0">
                <a:cs typeface="Arial" panose="020B0604020202020204" pitchFamily="34" charset="0"/>
              </a:rPr>
              <a:t>yc</a:t>
            </a:r>
            <a:r>
              <a:rPr lang="en-US" spc="-5" dirty="0">
                <a:cs typeface="Arial" panose="020B0604020202020204" pitchFamily="34" charset="0"/>
              </a:rPr>
              <a:t>h</a:t>
            </a:r>
            <a:r>
              <a:rPr lang="en-US" dirty="0">
                <a:cs typeface="Arial" panose="020B0604020202020204" pitchFamily="34" charset="0"/>
              </a:rPr>
              <a:t>o</a:t>
            </a:r>
            <a:r>
              <a:rPr lang="en-US" spc="-5" dirty="0">
                <a:cs typeface="Arial" panose="020B0604020202020204" pitchFamily="34" charset="0"/>
              </a:rPr>
              <a:t>d</a:t>
            </a:r>
            <a:r>
              <a:rPr lang="en-US" dirty="0">
                <a:cs typeface="Arial" panose="020B0604020202020204" pitchFamily="34" charset="0"/>
              </a:rPr>
              <a:t>y</a:t>
            </a:r>
            <a:r>
              <a:rPr lang="en-US" spc="-5" dirty="0">
                <a:cs typeface="Arial" panose="020B0604020202020204" pitchFamily="34" charset="0"/>
              </a:rPr>
              <a:t>na</a:t>
            </a:r>
            <a:r>
              <a:rPr lang="en-US" dirty="0">
                <a:cs typeface="Arial" panose="020B0604020202020204" pitchFamily="34" charset="0"/>
              </a:rPr>
              <a:t>m</a:t>
            </a:r>
            <a:r>
              <a:rPr lang="en-US" spc="-5" dirty="0">
                <a:cs typeface="Arial" panose="020B0604020202020204" pitchFamily="34" charset="0"/>
              </a:rPr>
              <a:t>i</a:t>
            </a:r>
            <a:r>
              <a:rPr lang="en-US" dirty="0">
                <a:cs typeface="Arial" panose="020B0604020202020204" pitchFamily="34" charset="0"/>
              </a:rPr>
              <a:t>cs</a:t>
            </a:r>
            <a:r>
              <a:rPr lang="en-US" spc="-40" dirty="0">
                <a:cs typeface="Arial" panose="020B0604020202020204" pitchFamily="34" charset="0"/>
              </a:rPr>
              <a:t> </a:t>
            </a:r>
            <a:r>
              <a:rPr lang="en-US" dirty="0">
                <a:cs typeface="Arial" panose="020B0604020202020204" pitchFamily="34" charset="0"/>
              </a:rPr>
              <a:t>of</a:t>
            </a:r>
            <a:r>
              <a:rPr lang="en-US" spc="-5" dirty="0">
                <a:cs typeface="Arial" panose="020B0604020202020204" pitchFamily="34" charset="0"/>
              </a:rPr>
              <a:t> </a:t>
            </a:r>
            <a:r>
              <a:rPr lang="en-US" spc="-10" dirty="0">
                <a:cs typeface="Arial" panose="020B0604020202020204" pitchFamily="34" charset="0"/>
              </a:rPr>
              <a:t>r</a:t>
            </a:r>
            <a:r>
              <a:rPr lang="en-US" spc="-5" dirty="0">
                <a:cs typeface="Arial" panose="020B0604020202020204" pitchFamily="34" charset="0"/>
              </a:rPr>
              <a:t>a</a:t>
            </a:r>
            <a:r>
              <a:rPr lang="en-US" dirty="0">
                <a:cs typeface="Arial" panose="020B0604020202020204" pitchFamily="34" charset="0"/>
              </a:rPr>
              <a:t>c</a:t>
            </a:r>
            <a:r>
              <a:rPr lang="en-US" spc="-5" dirty="0">
                <a:cs typeface="Arial" panose="020B0604020202020204" pitchFamily="34" charset="0"/>
              </a:rPr>
              <a:t>i</a:t>
            </a:r>
            <a:r>
              <a:rPr lang="en-US" spc="-10" dirty="0">
                <a:cs typeface="Arial" panose="020B0604020202020204" pitchFamily="34" charset="0"/>
              </a:rPr>
              <a:t>s</a:t>
            </a:r>
            <a:r>
              <a:rPr lang="en-US" dirty="0">
                <a:cs typeface="Arial" panose="020B0604020202020204" pitchFamily="34" charset="0"/>
              </a:rPr>
              <a:t>m </a:t>
            </a:r>
            <a:r>
              <a:rPr lang="en-US" spc="-5" dirty="0">
                <a:cs typeface="Arial" panose="020B0604020202020204" pitchFamily="34" charset="0"/>
              </a:rPr>
              <a:t>an</a:t>
            </a:r>
            <a:r>
              <a:rPr lang="en-US" dirty="0">
                <a:cs typeface="Arial" panose="020B0604020202020204" pitchFamily="34" charset="0"/>
              </a:rPr>
              <a:t>d</a:t>
            </a:r>
            <a:r>
              <a:rPr lang="en-US" spc="10" dirty="0">
                <a:cs typeface="Arial" panose="020B0604020202020204" pitchFamily="34" charset="0"/>
              </a:rPr>
              <a:t> prejudice</a:t>
            </a:r>
          </a:p>
          <a:p>
            <a:pPr marL="755650" lvl="1" indent="-342900">
              <a:spcBef>
                <a:spcPts val="480"/>
              </a:spcBef>
              <a:spcAft>
                <a:spcPts val="480"/>
              </a:spcAft>
              <a:buClr>
                <a:srgbClr val="2F305C"/>
              </a:buClr>
              <a:tabLst>
                <a:tab pos="469265" algn="l"/>
              </a:tabLst>
            </a:pPr>
            <a:r>
              <a:rPr lang="en-US" spc="10" dirty="0" smtClean="0">
                <a:cs typeface="Arial" panose="020B0604020202020204" pitchFamily="34" charset="0"/>
              </a:rPr>
              <a:t>  Develop </a:t>
            </a:r>
            <a:r>
              <a:rPr lang="en-US" spc="10" dirty="0">
                <a:cs typeface="Arial" panose="020B0604020202020204" pitchFamily="34" charset="0"/>
              </a:rPr>
              <a:t>a working knowledge of our own </a:t>
            </a:r>
            <a:r>
              <a:rPr lang="en-US" spc="10" dirty="0" smtClean="0">
                <a:cs typeface="Arial" panose="020B0604020202020204" pitchFamily="34" charset="0"/>
              </a:rPr>
              <a:t>worldview </a:t>
            </a:r>
            <a:r>
              <a:rPr lang="en-US" spc="10" dirty="0">
                <a:cs typeface="Arial" panose="020B0604020202020204" pitchFamily="34" charset="0"/>
              </a:rPr>
              <a:t>including the biases </a:t>
            </a:r>
            <a:r>
              <a:rPr lang="en-US" spc="10" dirty="0" smtClean="0">
                <a:cs typeface="Arial" panose="020B0604020202020204" pitchFamily="34" charset="0"/>
              </a:rPr>
              <a:t>we bring </a:t>
            </a:r>
            <a:r>
              <a:rPr lang="en-US" spc="10" dirty="0">
                <a:cs typeface="Arial" panose="020B0604020202020204" pitchFamily="34" charset="0"/>
              </a:rPr>
              <a:t>to our </a:t>
            </a:r>
            <a:r>
              <a:rPr lang="en-US" spc="10" dirty="0" smtClean="0">
                <a:cs typeface="Arial" panose="020B0604020202020204" pitchFamily="34" charset="0"/>
              </a:rPr>
              <a:t>work </a:t>
            </a:r>
            <a:r>
              <a:rPr lang="en-US" spc="10" dirty="0">
                <a:cs typeface="Arial" panose="020B0604020202020204" pitchFamily="34" charset="0"/>
              </a:rPr>
              <a:t>with others</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3175170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978686" cy="495590"/>
          </a:xfrm>
        </p:spPr>
        <p:txBody>
          <a:bodyPr>
            <a:noAutofit/>
          </a:bodyPr>
          <a:lstStyle/>
          <a:p>
            <a:r>
              <a:rPr lang="en-US" sz="3200" dirty="0">
                <a:latin typeface="+mn-lt"/>
              </a:rPr>
              <a:t>Test Your Knowledge</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919542"/>
            <a:ext cx="8337792" cy="2757161"/>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238125" lvl="0" indent="0" fontAlgn="base">
              <a:lnSpc>
                <a:spcPct val="110000"/>
              </a:lnSpc>
              <a:spcBef>
                <a:spcPts val="480"/>
              </a:spcBef>
              <a:spcAft>
                <a:spcPts val="480"/>
              </a:spcAft>
              <a:buClr>
                <a:schemeClr val="tx1"/>
              </a:buClr>
              <a:buNone/>
            </a:pPr>
            <a:r>
              <a:rPr lang="en-US" sz="2400" kern="0" dirty="0" smtClean="0">
                <a:solidFill>
                  <a:srgbClr val="231F20"/>
                </a:solidFill>
                <a:latin typeface="Arial" panose="020B0604020202020204" pitchFamily="34" charset="0"/>
                <a:cs typeface="Arial" panose="020B0604020202020204" pitchFamily="34" charset="0"/>
              </a:rPr>
              <a:t>   2. </a:t>
            </a:r>
            <a:r>
              <a:rPr lang="en-US" sz="1900" kern="0" dirty="0" smtClean="0">
                <a:cs typeface="Arial" panose="020B0604020202020204" pitchFamily="34" charset="0"/>
              </a:rPr>
              <a:t>U</a:t>
            </a:r>
            <a:r>
              <a:rPr lang="en-US" sz="1900" kern="0" spc="-5" dirty="0" smtClean="0">
                <a:cs typeface="Arial" panose="020B0604020202020204" pitchFamily="34" charset="0"/>
              </a:rPr>
              <a:t>nd</a:t>
            </a:r>
            <a:r>
              <a:rPr lang="en-US" sz="1900" kern="0" dirty="0" smtClean="0">
                <a:cs typeface="Arial" panose="020B0604020202020204" pitchFamily="34" charset="0"/>
              </a:rPr>
              <a:t>e</a:t>
            </a:r>
            <a:r>
              <a:rPr lang="en-US" sz="1900" kern="0" spc="-10" dirty="0" smtClean="0">
                <a:cs typeface="Arial" panose="020B0604020202020204" pitchFamily="34" charset="0"/>
              </a:rPr>
              <a:t>rs</a:t>
            </a:r>
            <a:r>
              <a:rPr lang="en-US" sz="1900" kern="0" spc="-5" dirty="0" smtClean="0">
                <a:cs typeface="Arial" panose="020B0604020202020204" pitchFamily="34" charset="0"/>
              </a:rPr>
              <a:t>tandin</a:t>
            </a:r>
            <a:r>
              <a:rPr lang="en-US" sz="1900" kern="0" dirty="0" smtClean="0">
                <a:cs typeface="Arial" panose="020B0604020202020204" pitchFamily="34" charset="0"/>
              </a:rPr>
              <a:t>g</a:t>
            </a:r>
            <a:r>
              <a:rPr lang="en-US" sz="1900" kern="0" spc="-5" dirty="0" smtClean="0">
                <a:cs typeface="Arial" panose="020B0604020202020204" pitchFamily="34" charset="0"/>
              </a:rPr>
              <a:t> </a:t>
            </a:r>
            <a:r>
              <a:rPr lang="en-US" sz="1900" kern="0" dirty="0">
                <a:cs typeface="Arial" panose="020B0604020202020204" pitchFamily="34" charset="0"/>
              </a:rPr>
              <a:t>o</a:t>
            </a:r>
            <a:r>
              <a:rPr lang="en-US" sz="1900" kern="0" spc="-5" dirty="0">
                <a:cs typeface="Arial" panose="020B0604020202020204" pitchFamily="34" charset="0"/>
              </a:rPr>
              <a:t>u</a:t>
            </a:r>
            <a:r>
              <a:rPr lang="en-US" sz="1900" kern="0" dirty="0">
                <a:cs typeface="Arial" panose="020B0604020202020204" pitchFamily="34" charset="0"/>
              </a:rPr>
              <a:t>r</a:t>
            </a:r>
            <a:r>
              <a:rPr lang="en-US" sz="1900" kern="0" spc="-15" dirty="0">
                <a:cs typeface="Arial" panose="020B0604020202020204" pitchFamily="34" charset="0"/>
              </a:rPr>
              <a:t> </a:t>
            </a:r>
            <a:r>
              <a:rPr lang="en-US" sz="1900" kern="0" dirty="0">
                <a:cs typeface="Arial" panose="020B0604020202020204" pitchFamily="34" charset="0"/>
              </a:rPr>
              <a:t>wo</a:t>
            </a:r>
            <a:r>
              <a:rPr lang="en-US" sz="1900" kern="0" spc="-10" dirty="0">
                <a:cs typeface="Arial" panose="020B0604020202020204" pitchFamily="34" charset="0"/>
              </a:rPr>
              <a:t>r</a:t>
            </a:r>
            <a:r>
              <a:rPr lang="en-US" sz="1900" kern="0" spc="-5" dirty="0">
                <a:cs typeface="Arial" panose="020B0604020202020204" pitchFamily="34" charset="0"/>
              </a:rPr>
              <a:t>l</a:t>
            </a:r>
            <a:r>
              <a:rPr lang="en-US" sz="1900" kern="0" dirty="0">
                <a:cs typeface="Arial" panose="020B0604020202020204" pitchFamily="34" charset="0"/>
              </a:rPr>
              <a:t>d</a:t>
            </a:r>
            <a:r>
              <a:rPr lang="en-US" sz="1900" kern="0" spc="-15" dirty="0">
                <a:cs typeface="Arial" panose="020B0604020202020204" pitchFamily="34" charset="0"/>
              </a:rPr>
              <a:t> </a:t>
            </a:r>
            <a:r>
              <a:rPr lang="en-US" sz="1900" kern="0" spc="5" dirty="0">
                <a:cs typeface="Arial" panose="020B0604020202020204" pitchFamily="34" charset="0"/>
              </a:rPr>
              <a:t>v</a:t>
            </a:r>
            <a:r>
              <a:rPr lang="en-US" sz="1900" kern="0" dirty="0">
                <a:cs typeface="Arial" panose="020B0604020202020204" pitchFamily="34" charset="0"/>
              </a:rPr>
              <a:t>iew</a:t>
            </a:r>
            <a:r>
              <a:rPr lang="en-US" sz="1900" kern="0" spc="-20" dirty="0">
                <a:cs typeface="Arial" panose="020B0604020202020204" pitchFamily="34" charset="0"/>
              </a:rPr>
              <a:t> </a:t>
            </a:r>
            <a:r>
              <a:rPr lang="en-US" sz="1900" kern="0" spc="-5" dirty="0">
                <a:cs typeface="Arial" panose="020B0604020202020204" pitchFamily="34" charset="0"/>
              </a:rPr>
              <a:t>i</a:t>
            </a:r>
            <a:r>
              <a:rPr lang="en-US" sz="1900" kern="0" dirty="0">
                <a:cs typeface="Arial" panose="020B0604020202020204" pitchFamily="34" charset="0"/>
              </a:rPr>
              <a:t>s</a:t>
            </a:r>
            <a:r>
              <a:rPr lang="en-US" sz="1900" kern="0" spc="-15" dirty="0">
                <a:cs typeface="Arial" panose="020B0604020202020204" pitchFamily="34" charset="0"/>
              </a:rPr>
              <a:t> </a:t>
            </a:r>
            <a:r>
              <a:rPr lang="en-US" sz="1900" kern="0" spc="-5" dirty="0">
                <a:cs typeface="Arial" panose="020B0604020202020204" pitchFamily="34" charset="0"/>
              </a:rPr>
              <a:t>i</a:t>
            </a:r>
            <a:r>
              <a:rPr lang="en-US" sz="1900" kern="0" dirty="0">
                <a:cs typeface="Arial" panose="020B0604020202020204" pitchFamily="34" charset="0"/>
              </a:rPr>
              <a:t>m</a:t>
            </a:r>
            <a:r>
              <a:rPr lang="en-US" sz="1900" kern="0" spc="-5" dirty="0">
                <a:cs typeface="Arial" panose="020B0604020202020204" pitchFamily="34" charset="0"/>
              </a:rPr>
              <a:t>p</a:t>
            </a:r>
            <a:r>
              <a:rPr lang="en-US" sz="1900" kern="0" dirty="0">
                <a:cs typeface="Arial" panose="020B0604020202020204" pitchFamily="34" charset="0"/>
              </a:rPr>
              <a:t>o</a:t>
            </a:r>
            <a:r>
              <a:rPr lang="en-US" sz="1900" kern="0" spc="-10" dirty="0">
                <a:cs typeface="Arial" panose="020B0604020202020204" pitchFamily="34" charset="0"/>
              </a:rPr>
              <a:t>r</a:t>
            </a:r>
            <a:r>
              <a:rPr lang="en-US" sz="1900" kern="0" spc="-5" dirty="0">
                <a:cs typeface="Arial" panose="020B0604020202020204" pitchFamily="34" charset="0"/>
              </a:rPr>
              <a:t>tan</a:t>
            </a:r>
            <a:r>
              <a:rPr lang="en-US" sz="1900" kern="0" dirty="0">
                <a:cs typeface="Arial" panose="020B0604020202020204" pitchFamily="34" charset="0"/>
              </a:rPr>
              <a:t>t</a:t>
            </a:r>
            <a:r>
              <a:rPr lang="en-US" sz="1900" kern="0" spc="-10" dirty="0">
                <a:cs typeface="Arial" panose="020B0604020202020204" pitchFamily="34" charset="0"/>
              </a:rPr>
              <a:t> </a:t>
            </a:r>
            <a:r>
              <a:rPr lang="en-US" sz="1900" kern="0" spc="-5" dirty="0">
                <a:cs typeface="Arial" panose="020B0604020202020204" pitchFamily="34" charset="0"/>
              </a:rPr>
              <a:t>b</a:t>
            </a:r>
            <a:r>
              <a:rPr lang="en-US" sz="1900" kern="0" dirty="0">
                <a:cs typeface="Arial" panose="020B0604020202020204" pitchFamily="34" charset="0"/>
              </a:rPr>
              <a:t>ec</a:t>
            </a:r>
            <a:r>
              <a:rPr lang="en-US" sz="1900" kern="0" spc="-5" dirty="0">
                <a:cs typeface="Arial" panose="020B0604020202020204" pitchFamily="34" charset="0"/>
              </a:rPr>
              <a:t>au</a:t>
            </a:r>
            <a:r>
              <a:rPr lang="en-US" sz="1900" kern="0" spc="-10" dirty="0">
                <a:cs typeface="Arial" panose="020B0604020202020204" pitchFamily="34" charset="0"/>
              </a:rPr>
              <a:t>s</a:t>
            </a:r>
            <a:r>
              <a:rPr lang="en-US" sz="1900" kern="0" dirty="0">
                <a:cs typeface="Arial" panose="020B0604020202020204" pitchFamily="34" charset="0"/>
              </a:rPr>
              <a:t>e:</a:t>
            </a:r>
          </a:p>
          <a:p>
            <a:pPr marL="914400" marR="151765" lvl="4" indent="-457200" defTabSz="914400" fontAlgn="base">
              <a:lnSpc>
                <a:spcPct val="110000"/>
              </a:lnSpc>
              <a:spcBef>
                <a:spcPts val="480"/>
              </a:spcBef>
              <a:spcAft>
                <a:spcPts val="480"/>
              </a:spcAft>
              <a:buClr>
                <a:schemeClr val="tx1"/>
              </a:buClr>
              <a:tabLst>
                <a:tab pos="1257300" algn="l"/>
              </a:tabLst>
            </a:pPr>
            <a:r>
              <a:rPr lang="en-US" sz="1900" kern="0" dirty="0">
                <a:cs typeface="Arial" panose="020B0604020202020204" pitchFamily="34" charset="0"/>
              </a:rPr>
              <a:t>It</a:t>
            </a:r>
            <a:r>
              <a:rPr lang="en-US" sz="1900" kern="0" spc="-10" dirty="0">
                <a:cs typeface="Arial" panose="020B0604020202020204" pitchFamily="34" charset="0"/>
              </a:rPr>
              <a:t> </a:t>
            </a:r>
            <a:r>
              <a:rPr lang="en-US" sz="1900" kern="0" spc="-5" dirty="0">
                <a:cs typeface="Arial" panose="020B0604020202020204" pitchFamily="34" charset="0"/>
              </a:rPr>
              <a:t>all</a:t>
            </a:r>
            <a:r>
              <a:rPr lang="en-US" sz="1900" kern="0" dirty="0">
                <a:cs typeface="Arial" panose="020B0604020202020204" pitchFamily="34" charset="0"/>
              </a:rPr>
              <a:t>ows</a:t>
            </a:r>
            <a:r>
              <a:rPr lang="en-US" sz="1900" kern="0" spc="-30" dirty="0">
                <a:cs typeface="Arial" panose="020B0604020202020204" pitchFamily="34" charset="0"/>
              </a:rPr>
              <a:t> </a:t>
            </a:r>
            <a:r>
              <a:rPr lang="en-US" sz="1900" kern="0" spc="-5" dirty="0">
                <a:cs typeface="Arial" panose="020B0604020202020204" pitchFamily="34" charset="0"/>
              </a:rPr>
              <a:t>u</a:t>
            </a:r>
            <a:r>
              <a:rPr lang="en-US" sz="1900" kern="0" dirty="0">
                <a:cs typeface="Arial" panose="020B0604020202020204" pitchFamily="34" charset="0"/>
              </a:rPr>
              <a:t>s</a:t>
            </a:r>
            <a:r>
              <a:rPr lang="en-US" sz="1900" kern="0" spc="-5" dirty="0">
                <a:cs typeface="Arial" panose="020B0604020202020204" pitchFamily="34" charset="0"/>
              </a:rPr>
              <a:t> t</a:t>
            </a:r>
            <a:r>
              <a:rPr lang="en-US" sz="1900" kern="0" dirty="0">
                <a:cs typeface="Arial" panose="020B0604020202020204" pitchFamily="34" charset="0"/>
              </a:rPr>
              <a:t>o</a:t>
            </a:r>
            <a:r>
              <a:rPr lang="en-US" sz="1900" kern="0" spc="-10" dirty="0">
                <a:cs typeface="Arial" panose="020B0604020202020204" pitchFamily="34" charset="0"/>
              </a:rPr>
              <a:t> </a:t>
            </a:r>
            <a:r>
              <a:rPr lang="en-US" sz="1900" kern="0" spc="-5" dirty="0">
                <a:cs typeface="Arial" panose="020B0604020202020204" pitchFamily="34" charset="0"/>
              </a:rPr>
              <a:t>b</a:t>
            </a:r>
            <a:r>
              <a:rPr lang="en-US" sz="1900" kern="0" dirty="0">
                <a:cs typeface="Arial" panose="020B0604020202020204" pitchFamily="34" charset="0"/>
              </a:rPr>
              <a:t>e</a:t>
            </a:r>
            <a:r>
              <a:rPr lang="en-US" sz="1900" kern="0" spc="5" dirty="0">
                <a:cs typeface="Arial" panose="020B0604020202020204" pitchFamily="34" charset="0"/>
              </a:rPr>
              <a:t> </a:t>
            </a:r>
            <a:r>
              <a:rPr lang="en-US" sz="1900" kern="0" spc="-5" dirty="0">
                <a:cs typeface="Arial" panose="020B0604020202020204" pitchFamily="34" charset="0"/>
              </a:rPr>
              <a:t>auth</a:t>
            </a:r>
            <a:r>
              <a:rPr lang="en-US" sz="1900" kern="0" dirty="0">
                <a:cs typeface="Arial" panose="020B0604020202020204" pitchFamily="34" charset="0"/>
              </a:rPr>
              <a:t>e</a:t>
            </a:r>
            <a:r>
              <a:rPr lang="en-US" sz="1900" kern="0" spc="-5" dirty="0">
                <a:cs typeface="Arial" panose="020B0604020202020204" pitchFamily="34" charset="0"/>
              </a:rPr>
              <a:t>nti</a:t>
            </a:r>
            <a:r>
              <a:rPr lang="en-US" sz="1900" kern="0" dirty="0">
                <a:cs typeface="Arial" panose="020B0604020202020204" pitchFamily="34" charset="0"/>
              </a:rPr>
              <a:t>c</a:t>
            </a:r>
            <a:r>
              <a:rPr lang="en-US" sz="1900" kern="0" spc="-20" dirty="0">
                <a:cs typeface="Arial" panose="020B0604020202020204" pitchFamily="34" charset="0"/>
              </a:rPr>
              <a:t> </a:t>
            </a:r>
            <a:r>
              <a:rPr lang="en-US" sz="1900" kern="0" spc="-5" dirty="0">
                <a:cs typeface="Arial" panose="020B0604020202020204" pitchFamily="34" charset="0"/>
              </a:rPr>
              <a:t>i</a:t>
            </a:r>
            <a:r>
              <a:rPr lang="en-US" sz="1900" kern="0" dirty="0">
                <a:cs typeface="Arial" panose="020B0604020202020204" pitchFamily="34" charset="0"/>
              </a:rPr>
              <a:t>n o</a:t>
            </a:r>
            <a:r>
              <a:rPr lang="en-US" sz="1900" kern="0" spc="-5" dirty="0">
                <a:cs typeface="Arial" panose="020B0604020202020204" pitchFamily="34" charset="0"/>
              </a:rPr>
              <a:t>u</a:t>
            </a:r>
            <a:r>
              <a:rPr lang="en-US" sz="1900" kern="0" dirty="0">
                <a:cs typeface="Arial" panose="020B0604020202020204" pitchFamily="34" charset="0"/>
              </a:rPr>
              <a:t>r</a:t>
            </a:r>
            <a:r>
              <a:rPr lang="en-US" sz="1900" kern="0" spc="-15" dirty="0">
                <a:cs typeface="Arial" panose="020B0604020202020204" pitchFamily="34" charset="0"/>
              </a:rPr>
              <a:t> </a:t>
            </a:r>
            <a:r>
              <a:rPr lang="en-US" sz="1900" kern="0" spc="-10" dirty="0">
                <a:cs typeface="Arial" panose="020B0604020202020204" pitchFamily="34" charset="0"/>
              </a:rPr>
              <a:t>r</a:t>
            </a:r>
            <a:r>
              <a:rPr lang="en-US" sz="1900" kern="0" dirty="0">
                <a:cs typeface="Arial" panose="020B0604020202020204" pitchFamily="34" charset="0"/>
              </a:rPr>
              <a:t>e</a:t>
            </a:r>
            <a:r>
              <a:rPr lang="en-US" sz="1900" kern="0" spc="-5" dirty="0">
                <a:cs typeface="Arial" panose="020B0604020202020204" pitchFamily="34" charset="0"/>
              </a:rPr>
              <a:t>lati</a:t>
            </a:r>
            <a:r>
              <a:rPr lang="en-US" sz="1900" kern="0" dirty="0">
                <a:cs typeface="Arial" panose="020B0604020202020204" pitchFamily="34" charset="0"/>
              </a:rPr>
              <a:t>o</a:t>
            </a:r>
            <a:r>
              <a:rPr lang="en-US" sz="1900" kern="0" spc="-5" dirty="0">
                <a:cs typeface="Arial" panose="020B0604020202020204" pitchFamily="34" charset="0"/>
              </a:rPr>
              <a:t>n</a:t>
            </a:r>
            <a:r>
              <a:rPr lang="en-US" sz="1900" kern="0" spc="-10" dirty="0">
                <a:cs typeface="Arial" panose="020B0604020202020204" pitchFamily="34" charset="0"/>
              </a:rPr>
              <a:t>s</a:t>
            </a:r>
            <a:r>
              <a:rPr lang="en-US" sz="1900" kern="0" spc="-5" dirty="0">
                <a:cs typeface="Arial" panose="020B0604020202020204" pitchFamily="34" charset="0"/>
              </a:rPr>
              <a:t>hi</a:t>
            </a:r>
            <a:r>
              <a:rPr lang="en-US" sz="1900" kern="0" dirty="0">
                <a:cs typeface="Arial" panose="020B0604020202020204" pitchFamily="34" charset="0"/>
              </a:rPr>
              <a:t>p w</a:t>
            </a:r>
            <a:r>
              <a:rPr lang="en-US" sz="1900" kern="0" spc="-5" dirty="0">
                <a:cs typeface="Arial" panose="020B0604020202020204" pitchFamily="34" charset="0"/>
              </a:rPr>
              <a:t>it</a:t>
            </a:r>
            <a:r>
              <a:rPr lang="en-US" sz="1900" kern="0" dirty="0">
                <a:cs typeface="Arial" panose="020B0604020202020204" pitchFamily="34" charset="0"/>
              </a:rPr>
              <a:t>h o</a:t>
            </a:r>
            <a:r>
              <a:rPr lang="en-US" sz="1900" kern="0" spc="-5" dirty="0">
                <a:cs typeface="Arial" panose="020B0604020202020204" pitchFamily="34" charset="0"/>
              </a:rPr>
              <a:t>u</a:t>
            </a:r>
            <a:r>
              <a:rPr lang="en-US" sz="1900" kern="0" dirty="0">
                <a:cs typeface="Arial" panose="020B0604020202020204" pitchFamily="34" charset="0"/>
              </a:rPr>
              <a:t>r members a</a:t>
            </a:r>
            <a:r>
              <a:rPr lang="en-US" sz="1900" kern="0" spc="-5" dirty="0">
                <a:cs typeface="Arial" panose="020B0604020202020204" pitchFamily="34" charset="0"/>
              </a:rPr>
              <a:t>n</a:t>
            </a:r>
            <a:r>
              <a:rPr lang="en-US" sz="1900" kern="0" dirty="0">
                <a:cs typeface="Arial" panose="020B0604020202020204" pitchFamily="34" charset="0"/>
              </a:rPr>
              <a:t>d</a:t>
            </a:r>
            <a:r>
              <a:rPr lang="en-US" sz="1900" kern="0" spc="10" dirty="0">
                <a:cs typeface="Arial" panose="020B0604020202020204" pitchFamily="34" charset="0"/>
              </a:rPr>
              <a:t> </a:t>
            </a:r>
            <a:r>
              <a:rPr lang="en-US" sz="1900" kern="0" spc="-5" dirty="0">
                <a:cs typeface="Arial" panose="020B0604020202020204" pitchFamily="34" charset="0"/>
              </a:rPr>
              <a:t>th</a:t>
            </a:r>
            <a:r>
              <a:rPr lang="en-US" sz="1900" kern="0" dirty="0">
                <a:cs typeface="Arial" panose="020B0604020202020204" pitchFamily="34" charset="0"/>
              </a:rPr>
              <a:t>e</a:t>
            </a:r>
            <a:r>
              <a:rPr lang="en-US" sz="1900" kern="0" spc="-5" dirty="0">
                <a:cs typeface="Arial" panose="020B0604020202020204" pitchFamily="34" charset="0"/>
              </a:rPr>
              <a:t>i</a:t>
            </a:r>
            <a:r>
              <a:rPr lang="en-US" sz="1900" kern="0" dirty="0">
                <a:cs typeface="Arial" panose="020B0604020202020204" pitchFamily="34" charset="0"/>
              </a:rPr>
              <a:t>r</a:t>
            </a:r>
            <a:r>
              <a:rPr lang="en-US" sz="1900" kern="0" spc="-15" dirty="0">
                <a:cs typeface="Arial" panose="020B0604020202020204" pitchFamily="34" charset="0"/>
              </a:rPr>
              <a:t> </a:t>
            </a:r>
            <a:r>
              <a:rPr lang="en-US" sz="1900" kern="0" dirty="0">
                <a:cs typeface="Arial" panose="020B0604020202020204" pitchFamily="34" charset="0"/>
              </a:rPr>
              <a:t>f</a:t>
            </a:r>
            <a:r>
              <a:rPr lang="en-US" sz="1900" kern="0" spc="-5" dirty="0">
                <a:cs typeface="Arial" panose="020B0604020202020204" pitchFamily="34" charset="0"/>
              </a:rPr>
              <a:t>a</a:t>
            </a:r>
            <a:r>
              <a:rPr lang="en-US" sz="1900" kern="0" dirty="0">
                <a:cs typeface="Arial" panose="020B0604020202020204" pitchFamily="34" charset="0"/>
              </a:rPr>
              <a:t>mi</a:t>
            </a:r>
            <a:r>
              <a:rPr lang="en-US" sz="1900" kern="0" spc="-5" dirty="0">
                <a:cs typeface="Arial" panose="020B0604020202020204" pitchFamily="34" charset="0"/>
              </a:rPr>
              <a:t>li</a:t>
            </a:r>
            <a:r>
              <a:rPr lang="en-US" sz="1900" kern="0" dirty="0">
                <a:cs typeface="Arial" panose="020B0604020202020204" pitchFamily="34" charset="0"/>
              </a:rPr>
              <a:t>es</a:t>
            </a:r>
          </a:p>
          <a:p>
            <a:pPr marL="914400" marR="151765" lvl="4" indent="-457200" defTabSz="914400" fontAlgn="base">
              <a:lnSpc>
                <a:spcPct val="110000"/>
              </a:lnSpc>
              <a:spcBef>
                <a:spcPts val="480"/>
              </a:spcBef>
              <a:spcAft>
                <a:spcPts val="480"/>
              </a:spcAft>
              <a:buClr>
                <a:schemeClr val="tx1"/>
              </a:buClr>
              <a:tabLst>
                <a:tab pos="1257300" algn="l"/>
              </a:tabLst>
            </a:pPr>
            <a:r>
              <a:rPr lang="en-US" sz="1900" kern="0" spc="-5" dirty="0">
                <a:cs typeface="Arial" panose="020B0604020202020204" pitchFamily="34" charset="0"/>
              </a:rPr>
              <a:t>W</a:t>
            </a:r>
            <a:r>
              <a:rPr lang="en-US" sz="1900" kern="0" dirty="0">
                <a:cs typeface="Arial" panose="020B0604020202020204" pitchFamily="34" charset="0"/>
              </a:rPr>
              <a:t>e</a:t>
            </a:r>
            <a:r>
              <a:rPr lang="en-US" sz="1900" kern="0" spc="-10" dirty="0">
                <a:cs typeface="Arial" panose="020B0604020202020204" pitchFamily="34" charset="0"/>
              </a:rPr>
              <a:t> s</a:t>
            </a:r>
            <a:r>
              <a:rPr lang="en-US" sz="1900" kern="0" spc="-5" dirty="0">
                <a:cs typeface="Arial" panose="020B0604020202020204" pitchFamily="34" charset="0"/>
              </a:rPr>
              <a:t>h</a:t>
            </a:r>
            <a:r>
              <a:rPr lang="en-US" sz="1900" kern="0" dirty="0">
                <a:cs typeface="Arial" panose="020B0604020202020204" pitchFamily="34" charset="0"/>
              </a:rPr>
              <a:t>o</a:t>
            </a:r>
            <a:r>
              <a:rPr lang="en-US" sz="1900" kern="0" spc="-5" dirty="0">
                <a:cs typeface="Arial" panose="020B0604020202020204" pitchFamily="34" charset="0"/>
              </a:rPr>
              <a:t>ul</a:t>
            </a:r>
            <a:r>
              <a:rPr lang="en-US" sz="1900" kern="0" dirty="0">
                <a:cs typeface="Arial" panose="020B0604020202020204" pitchFamily="34" charset="0"/>
              </a:rPr>
              <a:t>d</a:t>
            </a:r>
            <a:r>
              <a:rPr lang="en-US" sz="1900" kern="0" spc="-10" dirty="0">
                <a:cs typeface="Arial" panose="020B0604020202020204" pitchFamily="34" charset="0"/>
              </a:rPr>
              <a:t> </a:t>
            </a:r>
            <a:r>
              <a:rPr lang="en-US" sz="1900" kern="0" spc="-5" dirty="0">
                <a:cs typeface="Arial" panose="020B0604020202020204" pitchFamily="34" charset="0"/>
              </a:rPr>
              <a:t>ha</a:t>
            </a:r>
            <a:r>
              <a:rPr lang="en-US" sz="1900" kern="0" spc="5" dirty="0">
                <a:cs typeface="Arial" panose="020B0604020202020204" pitchFamily="34" charset="0"/>
              </a:rPr>
              <a:t>v</a:t>
            </a:r>
            <a:r>
              <a:rPr lang="en-US" sz="1900" kern="0" dirty="0">
                <a:cs typeface="Arial" panose="020B0604020202020204" pitchFamily="34" charset="0"/>
              </a:rPr>
              <a:t>e</a:t>
            </a:r>
            <a:r>
              <a:rPr lang="en-US" sz="1900" kern="0" spc="-10" dirty="0">
                <a:cs typeface="Arial" panose="020B0604020202020204" pitchFamily="34" charset="0"/>
              </a:rPr>
              <a:t> </a:t>
            </a:r>
            <a:r>
              <a:rPr lang="en-US" sz="1900" kern="0" spc="-5" dirty="0">
                <a:cs typeface="Arial" panose="020B0604020202020204" pitchFamily="34" charset="0"/>
              </a:rPr>
              <a:t>a</a:t>
            </a:r>
            <a:r>
              <a:rPr lang="en-US" sz="1900" kern="0" dirty="0">
                <a:cs typeface="Arial" panose="020B0604020202020204" pitchFamily="34" charset="0"/>
              </a:rPr>
              <a:t>n </a:t>
            </a:r>
            <a:r>
              <a:rPr lang="en-US" sz="1900" kern="0" spc="-5" dirty="0">
                <a:cs typeface="Arial" panose="020B0604020202020204" pitchFamily="34" charset="0"/>
              </a:rPr>
              <a:t>an</a:t>
            </a:r>
            <a:r>
              <a:rPr lang="en-US" sz="1900" kern="0" spc="-10" dirty="0">
                <a:cs typeface="Arial" panose="020B0604020202020204" pitchFamily="34" charset="0"/>
              </a:rPr>
              <a:t>s</a:t>
            </a:r>
            <a:r>
              <a:rPr lang="en-US" sz="1900" kern="0" dirty="0">
                <a:cs typeface="Arial" panose="020B0604020202020204" pitchFamily="34" charset="0"/>
              </a:rPr>
              <a:t>wer</a:t>
            </a:r>
            <a:r>
              <a:rPr lang="en-US" sz="1900" kern="0" spc="-15" dirty="0">
                <a:cs typeface="Arial" panose="020B0604020202020204" pitchFamily="34" charset="0"/>
              </a:rPr>
              <a:t> </a:t>
            </a:r>
            <a:r>
              <a:rPr lang="en-US" sz="1900" kern="0" spc="-5" dirty="0">
                <a:cs typeface="Arial" panose="020B0604020202020204" pitchFamily="34" charset="0"/>
              </a:rPr>
              <a:t>p</a:t>
            </a:r>
            <a:r>
              <a:rPr lang="en-US" sz="1900" kern="0" spc="-10" dirty="0">
                <a:cs typeface="Arial" panose="020B0604020202020204" pitchFamily="34" charset="0"/>
              </a:rPr>
              <a:t>r</a:t>
            </a:r>
            <a:r>
              <a:rPr lang="en-US" sz="1900" kern="0" dirty="0">
                <a:cs typeface="Arial" panose="020B0604020202020204" pitchFamily="34" charset="0"/>
              </a:rPr>
              <a:t>e</a:t>
            </a:r>
            <a:r>
              <a:rPr lang="en-US" sz="1900" kern="0" spc="-5" dirty="0">
                <a:cs typeface="Arial" panose="020B0604020202020204" pitchFamily="34" charset="0"/>
              </a:rPr>
              <a:t>pa</a:t>
            </a:r>
            <a:r>
              <a:rPr lang="en-US" sz="1900" kern="0" spc="-10" dirty="0">
                <a:cs typeface="Arial" panose="020B0604020202020204" pitchFamily="34" charset="0"/>
              </a:rPr>
              <a:t>r</a:t>
            </a:r>
            <a:r>
              <a:rPr lang="en-US" sz="1900" kern="0" dirty="0">
                <a:cs typeface="Arial" panose="020B0604020202020204" pitchFamily="34" charset="0"/>
              </a:rPr>
              <a:t>ed</a:t>
            </a:r>
            <a:r>
              <a:rPr lang="en-US" sz="1900" kern="0" spc="10" dirty="0">
                <a:cs typeface="Arial" panose="020B0604020202020204" pitchFamily="34" charset="0"/>
              </a:rPr>
              <a:t> </a:t>
            </a:r>
            <a:r>
              <a:rPr lang="en-US" sz="1900" kern="0" spc="-5" dirty="0">
                <a:cs typeface="Arial" panose="020B0604020202020204" pitchFamily="34" charset="0"/>
              </a:rPr>
              <a:t>i</a:t>
            </a:r>
            <a:r>
              <a:rPr lang="en-US" sz="1900" kern="0" dirty="0">
                <a:cs typeface="Arial" panose="020B0604020202020204" pitchFamily="34" charset="0"/>
              </a:rPr>
              <a:t>f</a:t>
            </a:r>
            <a:r>
              <a:rPr lang="en-US" sz="1900" kern="0" spc="-5" dirty="0">
                <a:cs typeface="Arial" panose="020B0604020202020204" pitchFamily="34" charset="0"/>
              </a:rPr>
              <a:t> </a:t>
            </a:r>
            <a:r>
              <a:rPr lang="en-US" sz="1900" kern="0" dirty="0">
                <a:cs typeface="Arial" panose="020B0604020202020204" pitchFamily="34" charset="0"/>
              </a:rPr>
              <a:t>a mem</a:t>
            </a:r>
            <a:r>
              <a:rPr lang="en-US" sz="1900" kern="0" spc="-5" dirty="0">
                <a:cs typeface="Arial" panose="020B0604020202020204" pitchFamily="34" charset="0"/>
              </a:rPr>
              <a:t>b</a:t>
            </a:r>
            <a:r>
              <a:rPr lang="en-US" sz="1900" kern="0" dirty="0">
                <a:cs typeface="Arial" panose="020B0604020202020204" pitchFamily="34" charset="0"/>
              </a:rPr>
              <a:t>er</a:t>
            </a:r>
            <a:r>
              <a:rPr lang="en-US" sz="1900" kern="0" spc="-40" dirty="0">
                <a:cs typeface="Arial" panose="020B0604020202020204" pitchFamily="34" charset="0"/>
              </a:rPr>
              <a:t> </a:t>
            </a:r>
            <a:r>
              <a:rPr lang="en-US" sz="1900" kern="0" spc="-5" dirty="0">
                <a:cs typeface="Arial" panose="020B0604020202020204" pitchFamily="34" charset="0"/>
              </a:rPr>
              <a:t>a</a:t>
            </a:r>
            <a:r>
              <a:rPr lang="en-US" sz="1900" kern="0" spc="-10" dirty="0">
                <a:cs typeface="Arial" panose="020B0604020202020204" pitchFamily="34" charset="0"/>
              </a:rPr>
              <a:t>s</a:t>
            </a:r>
            <a:r>
              <a:rPr lang="en-US" sz="1900" kern="0" dirty="0">
                <a:cs typeface="Arial" panose="020B0604020202020204" pitchFamily="34" charset="0"/>
              </a:rPr>
              <a:t>ks</a:t>
            </a:r>
            <a:r>
              <a:rPr lang="en-US" sz="1900" kern="0" spc="-5" dirty="0">
                <a:cs typeface="Arial" panose="020B0604020202020204" pitchFamily="34" charset="0"/>
              </a:rPr>
              <a:t> u</a:t>
            </a:r>
            <a:r>
              <a:rPr lang="en-US" sz="1900" kern="0" dirty="0">
                <a:cs typeface="Arial" panose="020B0604020202020204" pitchFamily="34" charset="0"/>
              </a:rPr>
              <a:t>s</a:t>
            </a:r>
            <a:r>
              <a:rPr lang="en-US" sz="1900" kern="0" spc="-5" dirty="0">
                <a:cs typeface="Arial" panose="020B0604020202020204" pitchFamily="34" charset="0"/>
              </a:rPr>
              <a:t> ab</a:t>
            </a:r>
            <a:r>
              <a:rPr lang="en-US" sz="1900" kern="0" dirty="0">
                <a:cs typeface="Arial" panose="020B0604020202020204" pitchFamily="34" charset="0"/>
              </a:rPr>
              <a:t>o</a:t>
            </a:r>
            <a:r>
              <a:rPr lang="en-US" sz="1900" kern="0" spc="-5" dirty="0">
                <a:cs typeface="Arial" panose="020B0604020202020204" pitchFamily="34" charset="0"/>
              </a:rPr>
              <a:t>u</a:t>
            </a:r>
            <a:r>
              <a:rPr lang="en-US" sz="1900" kern="0" dirty="0">
                <a:cs typeface="Arial" panose="020B0604020202020204" pitchFamily="34" charset="0"/>
              </a:rPr>
              <a:t>t o</a:t>
            </a:r>
            <a:r>
              <a:rPr lang="en-US" sz="1900" kern="0" spc="-5" dirty="0">
                <a:cs typeface="Arial" panose="020B0604020202020204" pitchFamily="34" charset="0"/>
              </a:rPr>
              <a:t>u</a:t>
            </a:r>
            <a:r>
              <a:rPr lang="en-US" sz="1900" kern="0" dirty="0">
                <a:cs typeface="Arial" panose="020B0604020202020204" pitchFamily="34" charset="0"/>
              </a:rPr>
              <a:t>r</a:t>
            </a:r>
            <a:r>
              <a:rPr lang="en-US" sz="1900" kern="0" spc="-15" dirty="0">
                <a:cs typeface="Arial" panose="020B0604020202020204" pitchFamily="34" charset="0"/>
              </a:rPr>
              <a:t> c</a:t>
            </a:r>
            <a:r>
              <a:rPr lang="en-US" sz="1900" kern="0" spc="-5" dirty="0">
                <a:cs typeface="Arial" panose="020B0604020202020204" pitchFamily="34" charset="0"/>
              </a:rPr>
              <a:t>ultu</a:t>
            </a:r>
            <a:r>
              <a:rPr lang="en-US" sz="1900" kern="0" spc="-10" dirty="0">
                <a:cs typeface="Arial" panose="020B0604020202020204" pitchFamily="34" charset="0"/>
              </a:rPr>
              <a:t>r</a:t>
            </a:r>
            <a:r>
              <a:rPr lang="en-US" sz="1900" kern="0" dirty="0">
                <a:cs typeface="Arial" panose="020B0604020202020204" pitchFamily="34" charset="0"/>
              </a:rPr>
              <a:t>e</a:t>
            </a:r>
          </a:p>
          <a:p>
            <a:pPr marL="914400" marR="151765" lvl="4" indent="-457200" defTabSz="914400" fontAlgn="base">
              <a:lnSpc>
                <a:spcPct val="110000"/>
              </a:lnSpc>
              <a:spcBef>
                <a:spcPts val="480"/>
              </a:spcBef>
              <a:spcAft>
                <a:spcPts val="480"/>
              </a:spcAft>
              <a:buClr>
                <a:schemeClr val="tx1"/>
              </a:buClr>
              <a:tabLst>
                <a:tab pos="1257300" algn="l"/>
              </a:tabLst>
            </a:pPr>
            <a:r>
              <a:rPr lang="en-US" sz="1900" kern="0" spc="-5" dirty="0">
                <a:cs typeface="Arial" panose="020B0604020202020204" pitchFamily="34" charset="0"/>
              </a:rPr>
              <a:t>Wh</a:t>
            </a:r>
            <a:r>
              <a:rPr lang="en-US" sz="1900" kern="0" dirty="0">
                <a:cs typeface="Arial" panose="020B0604020202020204" pitchFamily="34" charset="0"/>
              </a:rPr>
              <a:t>en</a:t>
            </a:r>
            <a:r>
              <a:rPr lang="en-US" sz="1900" kern="0" spc="-15" dirty="0">
                <a:cs typeface="Arial" panose="020B0604020202020204" pitchFamily="34" charset="0"/>
              </a:rPr>
              <a:t> </a:t>
            </a:r>
            <a:r>
              <a:rPr lang="en-US" sz="1900" kern="0" dirty="0">
                <a:cs typeface="Arial" panose="020B0604020202020204" pitchFamily="34" charset="0"/>
              </a:rPr>
              <a:t>we</a:t>
            </a:r>
            <a:r>
              <a:rPr lang="en-US" sz="1900" kern="0" spc="-10" dirty="0">
                <a:cs typeface="Arial" panose="020B0604020202020204" pitchFamily="34" charset="0"/>
              </a:rPr>
              <a:t> </a:t>
            </a:r>
            <a:r>
              <a:rPr lang="en-US" sz="1900" kern="0" dirty="0">
                <a:cs typeface="Arial" panose="020B0604020202020204" pitchFamily="34" charset="0"/>
              </a:rPr>
              <a:t>wo</a:t>
            </a:r>
            <a:r>
              <a:rPr lang="en-US" sz="1900" kern="0" spc="-10" dirty="0">
                <a:cs typeface="Arial" panose="020B0604020202020204" pitchFamily="34" charset="0"/>
              </a:rPr>
              <a:t>r</a:t>
            </a:r>
            <a:r>
              <a:rPr lang="en-US" sz="1900" kern="0" dirty="0">
                <a:cs typeface="Arial" panose="020B0604020202020204" pitchFamily="34" charset="0"/>
              </a:rPr>
              <a:t>k</a:t>
            </a:r>
            <a:r>
              <a:rPr lang="en-US" sz="1900" kern="0" spc="-20" dirty="0">
                <a:cs typeface="Arial" panose="020B0604020202020204" pitchFamily="34" charset="0"/>
              </a:rPr>
              <a:t> </a:t>
            </a:r>
            <a:r>
              <a:rPr lang="en-US" sz="1900" kern="0" dirty="0">
                <a:cs typeface="Arial" panose="020B0604020202020204" pitchFamily="34" charset="0"/>
              </a:rPr>
              <a:t>w</a:t>
            </a:r>
            <a:r>
              <a:rPr lang="en-US" sz="1900" kern="0" spc="-5" dirty="0">
                <a:cs typeface="Arial" panose="020B0604020202020204" pitchFamily="34" charset="0"/>
              </a:rPr>
              <a:t>it</a:t>
            </a:r>
            <a:r>
              <a:rPr lang="en-US" sz="1900" kern="0" dirty="0">
                <a:cs typeface="Arial" panose="020B0604020202020204" pitchFamily="34" charset="0"/>
              </a:rPr>
              <a:t>h</a:t>
            </a:r>
            <a:r>
              <a:rPr lang="en-US" sz="1900" kern="0" spc="-15" dirty="0">
                <a:cs typeface="Arial" panose="020B0604020202020204" pitchFamily="34" charset="0"/>
              </a:rPr>
              <a:t> </a:t>
            </a:r>
            <a:r>
              <a:rPr lang="en-US" sz="1900" kern="0" dirty="0">
                <a:cs typeface="Arial" panose="020B0604020202020204" pitchFamily="34" charset="0"/>
              </a:rPr>
              <a:t>mem</a:t>
            </a:r>
            <a:r>
              <a:rPr lang="en-US" sz="1900" kern="0" spc="-5" dirty="0">
                <a:cs typeface="Arial" panose="020B0604020202020204" pitchFamily="34" charset="0"/>
              </a:rPr>
              <a:t>b</a:t>
            </a:r>
            <a:r>
              <a:rPr lang="en-US" sz="1900" kern="0" dirty="0">
                <a:cs typeface="Arial" panose="020B0604020202020204" pitchFamily="34" charset="0"/>
              </a:rPr>
              <a:t>e</a:t>
            </a:r>
            <a:r>
              <a:rPr lang="en-US" sz="1900" kern="0" spc="-10" dirty="0">
                <a:cs typeface="Arial" panose="020B0604020202020204" pitchFamily="34" charset="0"/>
              </a:rPr>
              <a:t>rs</a:t>
            </a:r>
            <a:r>
              <a:rPr lang="en-US" sz="1900" kern="0" dirty="0">
                <a:cs typeface="Arial" panose="020B0604020202020204" pitchFamily="34" charset="0"/>
              </a:rPr>
              <a:t>,</a:t>
            </a:r>
            <a:r>
              <a:rPr lang="en-US" sz="1900" kern="0" spc="-35" dirty="0">
                <a:cs typeface="Arial" panose="020B0604020202020204" pitchFamily="34" charset="0"/>
              </a:rPr>
              <a:t> </a:t>
            </a:r>
            <a:r>
              <a:rPr lang="en-US" sz="1900" kern="0" dirty="0">
                <a:cs typeface="Arial" panose="020B0604020202020204" pitchFamily="34" charset="0"/>
              </a:rPr>
              <a:t>we</a:t>
            </a:r>
            <a:r>
              <a:rPr lang="en-US" sz="1900" kern="0" spc="-20" dirty="0">
                <a:cs typeface="Arial" panose="020B0604020202020204" pitchFamily="34" charset="0"/>
              </a:rPr>
              <a:t> </a:t>
            </a:r>
            <a:r>
              <a:rPr lang="en-US" sz="1900" kern="0" spc="-5" dirty="0">
                <a:cs typeface="Arial" panose="020B0604020202020204" pitchFamily="34" charset="0"/>
              </a:rPr>
              <a:t>a</a:t>
            </a:r>
            <a:r>
              <a:rPr lang="en-US" sz="1900" kern="0" spc="-10" dirty="0">
                <a:cs typeface="Arial" panose="020B0604020202020204" pitchFamily="34" charset="0"/>
              </a:rPr>
              <a:t>r</a:t>
            </a:r>
            <a:r>
              <a:rPr lang="en-US" sz="1900" kern="0" dirty="0">
                <a:cs typeface="Arial" panose="020B0604020202020204" pitchFamily="34" charset="0"/>
              </a:rPr>
              <a:t>e</a:t>
            </a:r>
            <a:r>
              <a:rPr lang="en-US" sz="1900" kern="0" spc="5" dirty="0">
                <a:cs typeface="Arial" panose="020B0604020202020204" pitchFamily="34" charset="0"/>
              </a:rPr>
              <a:t> w</a:t>
            </a:r>
            <a:r>
              <a:rPr lang="en-US" sz="1900" kern="0" dirty="0">
                <a:cs typeface="Arial" panose="020B0604020202020204" pitchFamily="34" charset="0"/>
              </a:rPr>
              <a:t>o</a:t>
            </a:r>
            <a:r>
              <a:rPr lang="en-US" sz="1900" kern="0" spc="-10" dirty="0">
                <a:cs typeface="Arial" panose="020B0604020202020204" pitchFamily="34" charset="0"/>
              </a:rPr>
              <a:t>r</a:t>
            </a:r>
            <a:r>
              <a:rPr lang="en-US" sz="1900" kern="0" dirty="0">
                <a:cs typeface="Arial" panose="020B0604020202020204" pitchFamily="34" charset="0"/>
              </a:rPr>
              <a:t>k</a:t>
            </a:r>
            <a:r>
              <a:rPr lang="en-US" sz="1900" kern="0" spc="-5" dirty="0">
                <a:cs typeface="Arial" panose="020B0604020202020204" pitchFamily="34" charset="0"/>
              </a:rPr>
              <a:t>in</a:t>
            </a:r>
            <a:r>
              <a:rPr lang="en-US" sz="1900" kern="0" dirty="0">
                <a:cs typeface="Arial" panose="020B0604020202020204" pitchFamily="34" charset="0"/>
              </a:rPr>
              <a:t>g f</a:t>
            </a:r>
            <a:r>
              <a:rPr lang="en-US" sz="1900" kern="0" spc="-10" dirty="0">
                <a:cs typeface="Arial" panose="020B0604020202020204" pitchFamily="34" charset="0"/>
              </a:rPr>
              <a:t>r</a:t>
            </a:r>
            <a:r>
              <a:rPr lang="en-US" sz="1900" kern="0" dirty="0">
                <a:cs typeface="Arial" panose="020B0604020202020204" pitchFamily="34" charset="0"/>
              </a:rPr>
              <a:t>om</a:t>
            </a:r>
            <a:r>
              <a:rPr lang="en-US" sz="1900" kern="0" spc="-20" dirty="0">
                <a:cs typeface="Arial" panose="020B0604020202020204" pitchFamily="34" charset="0"/>
              </a:rPr>
              <a:t> </a:t>
            </a:r>
            <a:r>
              <a:rPr lang="en-US" sz="1900" kern="0" dirty="0">
                <a:cs typeface="Arial" panose="020B0604020202020204" pitchFamily="34" charset="0"/>
              </a:rPr>
              <a:t>o</a:t>
            </a:r>
            <a:r>
              <a:rPr lang="en-US" sz="1900" kern="0" spc="-5" dirty="0">
                <a:cs typeface="Arial" panose="020B0604020202020204" pitchFamily="34" charset="0"/>
              </a:rPr>
              <a:t>u</a:t>
            </a:r>
            <a:r>
              <a:rPr lang="en-US" sz="1900" kern="0" dirty="0">
                <a:cs typeface="Arial" panose="020B0604020202020204" pitchFamily="34" charset="0"/>
              </a:rPr>
              <a:t>r</a:t>
            </a:r>
            <a:r>
              <a:rPr lang="en-US" sz="1900" kern="0" spc="-5" dirty="0">
                <a:cs typeface="Arial" panose="020B0604020202020204" pitchFamily="34" charset="0"/>
              </a:rPr>
              <a:t> </a:t>
            </a:r>
            <a:r>
              <a:rPr lang="en-US" sz="1900" kern="0" dirty="0">
                <a:cs typeface="Arial" panose="020B0604020202020204" pitchFamily="34" charset="0"/>
              </a:rPr>
              <a:t>wo</a:t>
            </a:r>
            <a:r>
              <a:rPr lang="en-US" sz="1900" kern="0" spc="-10" dirty="0">
                <a:cs typeface="Arial" panose="020B0604020202020204" pitchFamily="34" charset="0"/>
              </a:rPr>
              <a:t>r</a:t>
            </a:r>
            <a:r>
              <a:rPr lang="en-US" sz="1900" kern="0" spc="-5" dirty="0">
                <a:cs typeface="Arial" panose="020B0604020202020204" pitchFamily="34" charset="0"/>
              </a:rPr>
              <a:t>l</a:t>
            </a:r>
            <a:r>
              <a:rPr lang="en-US" sz="1900" kern="0" dirty="0">
                <a:cs typeface="Arial" panose="020B0604020202020204" pitchFamily="34" charset="0"/>
              </a:rPr>
              <a:t>d</a:t>
            </a:r>
            <a:r>
              <a:rPr lang="en-US" sz="1900" kern="0" spc="-25" dirty="0">
                <a:cs typeface="Arial" panose="020B0604020202020204" pitchFamily="34" charset="0"/>
              </a:rPr>
              <a:t> </a:t>
            </a:r>
            <a:r>
              <a:rPr lang="en-US" sz="1900" kern="0" spc="5" dirty="0">
                <a:cs typeface="Arial" panose="020B0604020202020204" pitchFamily="34" charset="0"/>
              </a:rPr>
              <a:t>v</a:t>
            </a:r>
            <a:r>
              <a:rPr lang="en-US" sz="1900" kern="0" spc="-5" dirty="0">
                <a:cs typeface="Arial" panose="020B0604020202020204" pitchFamily="34" charset="0"/>
              </a:rPr>
              <a:t>i</a:t>
            </a:r>
            <a:r>
              <a:rPr lang="en-US" sz="1900" kern="0" dirty="0">
                <a:cs typeface="Arial" panose="020B0604020202020204" pitchFamily="34" charset="0"/>
              </a:rPr>
              <a:t>ew</a:t>
            </a:r>
          </a:p>
          <a:p>
            <a:pPr marL="914400" marR="151765" lvl="4" indent="-457200" defTabSz="914400" fontAlgn="base">
              <a:lnSpc>
                <a:spcPct val="110000"/>
              </a:lnSpc>
              <a:spcBef>
                <a:spcPts val="480"/>
              </a:spcBef>
              <a:spcAft>
                <a:spcPts val="480"/>
              </a:spcAft>
              <a:buClr>
                <a:schemeClr val="tx1"/>
              </a:buClr>
              <a:tabLst>
                <a:tab pos="1257300" algn="l"/>
              </a:tabLst>
            </a:pPr>
            <a:r>
              <a:rPr lang="en-US" sz="1900" kern="0" dirty="0">
                <a:cs typeface="Arial" panose="020B0604020202020204" pitchFamily="34" charset="0"/>
              </a:rPr>
              <a:t>It m</a:t>
            </a:r>
            <a:r>
              <a:rPr lang="en-US" sz="1900" kern="0" spc="-5" dirty="0">
                <a:cs typeface="Arial" panose="020B0604020202020204" pitchFamily="34" charset="0"/>
              </a:rPr>
              <a:t>a</a:t>
            </a:r>
            <a:r>
              <a:rPr lang="en-US" sz="1900" kern="0" dirty="0">
                <a:cs typeface="Arial" panose="020B0604020202020204" pitchFamily="34" charset="0"/>
              </a:rPr>
              <a:t>kes</a:t>
            </a:r>
            <a:r>
              <a:rPr lang="en-US" sz="1900" kern="0" spc="-15" dirty="0">
                <a:cs typeface="Arial" panose="020B0604020202020204" pitchFamily="34" charset="0"/>
              </a:rPr>
              <a:t> </a:t>
            </a:r>
            <a:r>
              <a:rPr lang="en-US" sz="1900" kern="0" spc="-5" dirty="0">
                <a:cs typeface="Arial" panose="020B0604020202020204" pitchFamily="34" charset="0"/>
              </a:rPr>
              <a:t>u</a:t>
            </a:r>
            <a:r>
              <a:rPr lang="en-US" sz="1900" kern="0" dirty="0">
                <a:cs typeface="Arial" panose="020B0604020202020204" pitchFamily="34" charset="0"/>
              </a:rPr>
              <a:t>s</a:t>
            </a:r>
            <a:r>
              <a:rPr lang="en-US" sz="1900" kern="0" spc="-5" dirty="0">
                <a:cs typeface="Arial" panose="020B0604020202020204" pitchFamily="34" charset="0"/>
              </a:rPr>
              <a:t> </a:t>
            </a:r>
            <a:r>
              <a:rPr lang="en-US" sz="1900" kern="0" dirty="0">
                <a:cs typeface="Arial" panose="020B0604020202020204" pitchFamily="34" charset="0"/>
              </a:rPr>
              <a:t>a mo</a:t>
            </a:r>
            <a:r>
              <a:rPr lang="en-US" sz="1900" kern="0" spc="-10" dirty="0">
                <a:cs typeface="Arial" panose="020B0604020202020204" pitchFamily="34" charset="0"/>
              </a:rPr>
              <a:t>r</a:t>
            </a:r>
            <a:r>
              <a:rPr lang="en-US" sz="1900" kern="0" dirty="0">
                <a:cs typeface="Arial" panose="020B0604020202020204" pitchFamily="34" charset="0"/>
              </a:rPr>
              <a:t>e</a:t>
            </a:r>
            <a:r>
              <a:rPr lang="en-US" sz="1900" kern="0" spc="-20" dirty="0">
                <a:cs typeface="Arial" panose="020B0604020202020204" pitchFamily="34" charset="0"/>
              </a:rPr>
              <a:t> </a:t>
            </a:r>
            <a:r>
              <a:rPr lang="en-US" sz="1900" kern="0" spc="-5" dirty="0">
                <a:cs typeface="Arial" panose="020B0604020202020204" pitchFamily="34" charset="0"/>
              </a:rPr>
              <a:t>int</a:t>
            </a:r>
            <a:r>
              <a:rPr lang="en-US" sz="1900" kern="0" dirty="0">
                <a:cs typeface="Arial" panose="020B0604020202020204" pitchFamily="34" charset="0"/>
              </a:rPr>
              <a:t>e</a:t>
            </a:r>
            <a:r>
              <a:rPr lang="en-US" sz="1900" kern="0" spc="-10" dirty="0">
                <a:cs typeface="Arial" panose="020B0604020202020204" pitchFamily="34" charset="0"/>
              </a:rPr>
              <a:t>r</a:t>
            </a:r>
            <a:r>
              <a:rPr lang="en-US" sz="1900" kern="0" dirty="0">
                <a:cs typeface="Arial" panose="020B0604020202020204" pitchFamily="34" charset="0"/>
              </a:rPr>
              <a:t>e</a:t>
            </a:r>
            <a:r>
              <a:rPr lang="en-US" sz="1900" kern="0" spc="-10" dirty="0">
                <a:cs typeface="Arial" panose="020B0604020202020204" pitchFamily="34" charset="0"/>
              </a:rPr>
              <a:t>s</a:t>
            </a:r>
            <a:r>
              <a:rPr lang="en-US" sz="1900" kern="0" spc="-5" dirty="0">
                <a:cs typeface="Arial" panose="020B0604020202020204" pitchFamily="34" charset="0"/>
              </a:rPr>
              <a:t>tin</a:t>
            </a:r>
            <a:r>
              <a:rPr lang="en-US" sz="1900" kern="0" dirty="0">
                <a:cs typeface="Arial" panose="020B0604020202020204" pitchFamily="34" charset="0"/>
              </a:rPr>
              <a:t>g</a:t>
            </a:r>
            <a:r>
              <a:rPr lang="en-US" sz="1900" kern="0" spc="-25" dirty="0">
                <a:cs typeface="Arial" panose="020B0604020202020204" pitchFamily="34" charset="0"/>
              </a:rPr>
              <a:t> </a:t>
            </a:r>
            <a:r>
              <a:rPr lang="en-US" sz="1900" kern="0" spc="-5" dirty="0">
                <a:cs typeface="Arial" panose="020B0604020202020204" pitchFamily="34" charset="0"/>
              </a:rPr>
              <a:t>p</a:t>
            </a:r>
            <a:r>
              <a:rPr lang="en-US" sz="1900" kern="0" dirty="0">
                <a:cs typeface="Arial" panose="020B0604020202020204" pitchFamily="34" charset="0"/>
              </a:rPr>
              <a:t>e</a:t>
            </a:r>
            <a:r>
              <a:rPr lang="en-US" sz="1900" kern="0" spc="-10" dirty="0">
                <a:cs typeface="Arial" panose="020B0604020202020204" pitchFamily="34" charset="0"/>
              </a:rPr>
              <a:t>rs</a:t>
            </a:r>
            <a:r>
              <a:rPr lang="en-US" sz="1900" kern="0" dirty="0">
                <a:cs typeface="Arial" panose="020B0604020202020204" pitchFamily="34" charset="0"/>
              </a:rPr>
              <a:t>on</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2126976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978686" cy="495590"/>
          </a:xfrm>
        </p:spPr>
        <p:txBody>
          <a:bodyPr>
            <a:noAutofit/>
          </a:bodyPr>
          <a:lstStyle/>
          <a:p>
            <a:r>
              <a:rPr lang="en-US" sz="3200" dirty="0">
                <a:latin typeface="+mn-lt"/>
              </a:rPr>
              <a:t>Transportation</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631768"/>
            <a:ext cx="8337792" cy="3266712"/>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146" lvl="0" indent="0" defTabSz="914400">
              <a:lnSpc>
                <a:spcPct val="110000"/>
              </a:lnSpc>
              <a:spcBef>
                <a:spcPts val="800"/>
              </a:spcBef>
              <a:spcAft>
                <a:spcPts val="200"/>
              </a:spcAft>
              <a:buClr>
                <a:srgbClr val="CB177D"/>
              </a:buClr>
              <a:buNone/>
            </a:pPr>
            <a:r>
              <a:rPr lang="en-US" sz="4400" kern="0" dirty="0" smtClean="0">
                <a:solidFill>
                  <a:srgbClr val="231F20"/>
                </a:solidFill>
                <a:latin typeface="Arial" panose="020B0604020202020204" pitchFamily="34" charset="0"/>
                <a:cs typeface="Arial" panose="020B0604020202020204" pitchFamily="34" charset="0"/>
              </a:rPr>
              <a:t>   </a:t>
            </a:r>
            <a:r>
              <a:rPr lang="en-US" sz="4400" kern="0" dirty="0" smtClean="0">
                <a:cs typeface="Arial" panose="020B0604020202020204" pitchFamily="34" charset="0"/>
              </a:rPr>
              <a:t>MeridianHealth </a:t>
            </a:r>
            <a:r>
              <a:rPr lang="en-US" sz="4400" kern="0" dirty="0">
                <a:cs typeface="Arial" panose="020B0604020202020204" pitchFamily="34" charset="0"/>
              </a:rPr>
              <a:t>provides two different types of medical transportation for our members. The type transportation used depends on whether the member needs emergency (EMT) or non-emergency medical transportation (NEMT) services.</a:t>
            </a:r>
          </a:p>
          <a:p>
            <a:pPr marL="25146" lvl="0" indent="0" defTabSz="914400">
              <a:lnSpc>
                <a:spcPct val="110000"/>
              </a:lnSpc>
              <a:spcBef>
                <a:spcPts val="800"/>
              </a:spcBef>
              <a:spcAft>
                <a:spcPts val="200"/>
              </a:spcAft>
              <a:buClr>
                <a:srgbClr val="CB177D"/>
              </a:buClr>
              <a:buNone/>
            </a:pPr>
            <a:r>
              <a:rPr lang="en-US" sz="4400" b="1" kern="0" dirty="0">
                <a:cs typeface="Arial" panose="020B0604020202020204" pitchFamily="34" charset="0"/>
              </a:rPr>
              <a:t>Emergency Transportation (EMT)</a:t>
            </a:r>
          </a:p>
          <a:p>
            <a:pPr marL="310896" indent="-285750" defTabSz="914400">
              <a:lnSpc>
                <a:spcPct val="110000"/>
              </a:lnSpc>
              <a:spcBef>
                <a:spcPts val="800"/>
              </a:spcBef>
              <a:spcAft>
                <a:spcPts val="200"/>
              </a:spcAft>
              <a:buClr>
                <a:schemeClr val="accent4"/>
              </a:buClr>
            </a:pPr>
            <a:r>
              <a:rPr lang="en-US" sz="4400" kern="0" dirty="0">
                <a:cs typeface="Arial" panose="020B0604020202020204" pitchFamily="34" charset="0"/>
              </a:rPr>
              <a:t>An emergency is any event that puts the health and life of a Medicaid beneficiary at serious risk without immediate treatment. Medicaid reimburses emergency transportation providers when they furnish services to eligible beneficiaries according to the rules.</a:t>
            </a:r>
          </a:p>
          <a:p>
            <a:pPr marL="310896" lvl="0" indent="-285750" defTabSz="914400">
              <a:lnSpc>
                <a:spcPct val="110000"/>
              </a:lnSpc>
              <a:spcBef>
                <a:spcPts val="800"/>
              </a:spcBef>
              <a:spcAft>
                <a:spcPts val="200"/>
              </a:spcAft>
              <a:buClr>
                <a:schemeClr val="accent4"/>
              </a:buClr>
            </a:pPr>
            <a:r>
              <a:rPr lang="en-US" sz="4400" kern="0" dirty="0">
                <a:cs typeface="Arial" panose="020B0604020202020204" pitchFamily="34" charset="0"/>
              </a:rPr>
              <a:t>This is used for transporting patients in an emergency and are fully equipped with life-saving equipment and other medical supplies that are equipped for a safe and speedy trip to the nearest hospital.</a:t>
            </a:r>
          </a:p>
          <a:p>
            <a:pPr marL="25146" lvl="0" indent="0" defTabSz="914400">
              <a:lnSpc>
                <a:spcPct val="110000"/>
              </a:lnSpc>
              <a:spcBef>
                <a:spcPts val="800"/>
              </a:spcBef>
              <a:spcAft>
                <a:spcPts val="200"/>
              </a:spcAft>
              <a:buClr>
                <a:srgbClr val="CB177D"/>
              </a:buClr>
              <a:buNone/>
            </a:pPr>
            <a:r>
              <a:rPr lang="en-US" sz="4400" b="1" kern="0" dirty="0">
                <a:cs typeface="Arial" panose="020B0604020202020204" pitchFamily="34" charset="0"/>
              </a:rPr>
              <a:t>Non-emergency Medical Transportation (NEMT) </a:t>
            </a:r>
            <a:endParaRPr lang="en-US" sz="4400" kern="0" dirty="0">
              <a:cs typeface="Arial" panose="020B0604020202020204" pitchFamily="34" charset="0"/>
            </a:endParaRPr>
          </a:p>
          <a:p>
            <a:pPr marL="310896" lvl="0" indent="-285750" defTabSz="914400">
              <a:lnSpc>
                <a:spcPct val="110000"/>
              </a:lnSpc>
              <a:spcBef>
                <a:spcPts val="800"/>
              </a:spcBef>
              <a:spcAft>
                <a:spcPts val="200"/>
              </a:spcAft>
              <a:buClr>
                <a:schemeClr val="accent4"/>
              </a:buClr>
            </a:pPr>
            <a:r>
              <a:rPr lang="en-US" sz="4400" kern="0" dirty="0">
                <a:cs typeface="Arial" panose="020B0604020202020204" pitchFamily="34" charset="0"/>
              </a:rPr>
              <a:t>Non-emergency medical transportation (NEMT) is an important benefit for Medicaid member who need to get to and from medical services but have no means of transportation. </a:t>
            </a:r>
          </a:p>
          <a:p>
            <a:pPr marL="310896" lvl="0" indent="-285750" defTabSz="914400">
              <a:lnSpc>
                <a:spcPct val="110000"/>
              </a:lnSpc>
              <a:spcBef>
                <a:spcPts val="800"/>
              </a:spcBef>
              <a:spcAft>
                <a:spcPts val="200"/>
              </a:spcAft>
              <a:buClr>
                <a:schemeClr val="accent4"/>
              </a:buClr>
            </a:pPr>
            <a:r>
              <a:rPr lang="en-US" sz="4400" kern="0" dirty="0">
                <a:cs typeface="Arial" panose="020B0604020202020204" pitchFamily="34" charset="0"/>
              </a:rPr>
              <a:t>The Code of Federal Regulations (CFR) requires States to ensure that eligible, qualified Medicaid beneficiaries have NEMT to take them to and from providers. </a:t>
            </a:r>
          </a:p>
          <a:p>
            <a:pPr marL="310896" lvl="0" indent="-285750" defTabSz="914400">
              <a:lnSpc>
                <a:spcPct val="110000"/>
              </a:lnSpc>
              <a:spcBef>
                <a:spcPts val="800"/>
              </a:spcBef>
              <a:spcAft>
                <a:spcPts val="200"/>
              </a:spcAft>
              <a:buClr>
                <a:schemeClr val="accent4"/>
              </a:buClr>
            </a:pPr>
            <a:r>
              <a:rPr lang="en-US" sz="4400" kern="0" dirty="0">
                <a:cs typeface="Arial" panose="020B0604020202020204" pitchFamily="34" charset="0"/>
              </a:rPr>
              <a:t>This is used for trips that are non-emergency in nature, meaning there is no immediate threat to the health or life of the participant. Members may require NEMT due to lack of a valid driver’s license, lack of a working vehicle, geographic isolation, or the inability to take traditional transportation for physical, mental, or developmental reasons. </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362972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0621"/>
            <a:ext cx="3978686" cy="495590"/>
          </a:xfrm>
        </p:spPr>
        <p:txBody>
          <a:bodyPr>
            <a:noAutofit/>
          </a:bodyPr>
          <a:lstStyle/>
          <a:p>
            <a:r>
              <a:rPr lang="en-US" sz="3200" dirty="0">
                <a:latin typeface="+mn-lt"/>
              </a:rPr>
              <a:t>Transportation Barriers</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465832"/>
            <a:ext cx="8337792" cy="325973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a:buClr>
                <a:srgbClr val="2F305C"/>
              </a:buClr>
            </a:pPr>
            <a:r>
              <a:rPr lang="en-US" sz="1900" dirty="0" smtClean="0"/>
              <a:t>Currently</a:t>
            </a:r>
            <a:r>
              <a:rPr lang="en-US" sz="1900" dirty="0"/>
              <a:t>, 3.6 million individuals do not access medical care because they experience transportation barriers. </a:t>
            </a:r>
          </a:p>
          <a:p>
            <a:pPr>
              <a:buClr>
                <a:srgbClr val="2F305C"/>
              </a:buClr>
            </a:pPr>
            <a:r>
              <a:rPr lang="en-US" sz="1900" dirty="0"/>
              <a:t>Transportation barriers lead to rescheduled or missed appointments, delayed access to care, and missed or delayed medications use.</a:t>
            </a:r>
          </a:p>
          <a:p>
            <a:pPr>
              <a:buClr>
                <a:srgbClr val="2F305C"/>
              </a:buClr>
            </a:pPr>
            <a:r>
              <a:rPr lang="en-US" sz="1900" dirty="0"/>
              <a:t>Common transportation barriers include long travel distances, lack of vehicle, transportation cost, inadequate infrastructure, and adverse policies affecting travel. </a:t>
            </a:r>
          </a:p>
          <a:p>
            <a:pPr>
              <a:buClr>
                <a:srgbClr val="2F305C"/>
              </a:buClr>
            </a:pPr>
            <a:r>
              <a:rPr lang="en-US" sz="1900" dirty="0"/>
              <a:t>Meridian Complete is committed to address transportation barriers and building partnerships to improve transportation and health care access for patients and families and create more equitable, healthier communities.</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510043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487" y="1026083"/>
            <a:ext cx="3537922" cy="495590"/>
          </a:xfrm>
        </p:spPr>
        <p:txBody>
          <a:bodyPr>
            <a:noAutofit/>
          </a:bodyPr>
          <a:lstStyle/>
          <a:p>
            <a:r>
              <a:rPr lang="en-US" sz="3200" spc="-25" dirty="0">
                <a:latin typeface="+mn-lt"/>
                <a:cs typeface="Arial" panose="020B0604020202020204" pitchFamily="34" charset="0"/>
              </a:rPr>
              <a:t>Ob</a:t>
            </a:r>
            <a:r>
              <a:rPr lang="en-US" sz="3200" spc="-5" dirty="0">
                <a:latin typeface="+mn-lt"/>
                <a:cs typeface="Arial" panose="020B0604020202020204" pitchFamily="34" charset="0"/>
              </a:rPr>
              <a:t>j</a:t>
            </a:r>
            <a:r>
              <a:rPr lang="en-US" sz="3200" spc="-25" dirty="0">
                <a:latin typeface="+mn-lt"/>
                <a:cs typeface="Arial" panose="020B0604020202020204" pitchFamily="34" charset="0"/>
              </a:rPr>
              <a:t>ec</a:t>
            </a:r>
            <a:r>
              <a:rPr lang="en-US" sz="3200" spc="-10" dirty="0">
                <a:latin typeface="+mn-lt"/>
                <a:cs typeface="Arial" panose="020B0604020202020204" pitchFamily="34" charset="0"/>
              </a:rPr>
              <a:t>ti</a:t>
            </a:r>
            <a:r>
              <a:rPr lang="en-US" sz="3200" spc="-30" dirty="0">
                <a:latin typeface="+mn-lt"/>
                <a:cs typeface="Arial" panose="020B0604020202020204" pitchFamily="34" charset="0"/>
              </a:rPr>
              <a:t>v</a:t>
            </a:r>
            <a:r>
              <a:rPr lang="en-US" sz="3200" spc="-25" dirty="0">
                <a:latin typeface="+mn-lt"/>
                <a:cs typeface="Arial" panose="020B0604020202020204" pitchFamily="34" charset="0"/>
              </a:rPr>
              <a:t>e</a:t>
            </a:r>
            <a:r>
              <a:rPr lang="en-US" sz="3200" spc="-15" dirty="0">
                <a:latin typeface="+mn-lt"/>
                <a:cs typeface="Arial" panose="020B0604020202020204" pitchFamily="34" charset="0"/>
              </a:rPr>
              <a:t>s</a:t>
            </a:r>
            <a:endParaRPr lang="en-US" sz="3200" dirty="0">
              <a:latin typeface="+mn-lt"/>
            </a:endParaRPr>
          </a:p>
        </p:txBody>
      </p:sp>
      <p:sp>
        <p:nvSpPr>
          <p:cNvPr id="3" name="Subtitle 2"/>
          <p:cNvSpPr txBox="1">
            <a:spLocks/>
          </p:cNvSpPr>
          <p:nvPr/>
        </p:nvSpPr>
        <p:spPr>
          <a:xfrm>
            <a:off x="336063" y="1521673"/>
            <a:ext cx="8165763" cy="3496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a:spcBef>
                <a:spcPts val="480"/>
              </a:spcBef>
              <a:spcAft>
                <a:spcPts val="480"/>
              </a:spcAft>
              <a:buClr>
                <a:srgbClr val="908B7E"/>
              </a:buClr>
              <a:buFont typeface="Century Gothic"/>
              <a:buChar char="•"/>
              <a:tabLst>
                <a:tab pos="354965" algn="l"/>
              </a:tabLst>
            </a:pPr>
            <a:r>
              <a:rPr lang="en-US" sz="1400" spc="-5" dirty="0">
                <a:cs typeface="Arial" panose="020B0604020202020204" pitchFamily="34" charset="0"/>
              </a:rPr>
              <a:t>D</a:t>
            </a:r>
            <a:r>
              <a:rPr lang="en-US" sz="1400" spc="5" dirty="0">
                <a:cs typeface="Arial" panose="020B0604020202020204" pitchFamily="34" charset="0"/>
              </a:rPr>
              <a:t>e</a:t>
            </a:r>
            <a:r>
              <a:rPr lang="en-US" sz="1400" spc="-10" dirty="0">
                <a:cs typeface="Arial" panose="020B0604020202020204" pitchFamily="34" charset="0"/>
              </a:rPr>
              <a:t>f</a:t>
            </a:r>
            <a:r>
              <a:rPr lang="en-US" sz="1400" spc="-5" dirty="0">
                <a:cs typeface="Arial" panose="020B0604020202020204" pitchFamily="34" charset="0"/>
              </a:rPr>
              <a:t>i</a:t>
            </a:r>
            <a:r>
              <a:rPr lang="en-US" sz="1400" dirty="0">
                <a:cs typeface="Arial" panose="020B0604020202020204" pitchFamily="34" charset="0"/>
              </a:rPr>
              <a:t>ne</a:t>
            </a:r>
            <a:r>
              <a:rPr lang="en-US" sz="1400" spc="-10" dirty="0">
                <a:cs typeface="Arial" panose="020B0604020202020204" pitchFamily="34" charset="0"/>
              </a:rPr>
              <a:t> </a:t>
            </a:r>
            <a:r>
              <a:rPr lang="en-US" sz="1400" dirty="0">
                <a:cs typeface="Arial" panose="020B0604020202020204" pitchFamily="34" charset="0"/>
              </a:rPr>
              <a:t>C</a:t>
            </a:r>
            <a:r>
              <a:rPr lang="en-US" sz="1400" spc="5" dirty="0">
                <a:cs typeface="Arial" panose="020B0604020202020204" pitchFamily="34" charset="0"/>
              </a:rPr>
              <a:t>ul</a:t>
            </a:r>
            <a:r>
              <a:rPr lang="en-US" sz="1400" dirty="0">
                <a:cs typeface="Arial" panose="020B0604020202020204" pitchFamily="34" charset="0"/>
              </a:rPr>
              <a:t>t</a:t>
            </a:r>
            <a:r>
              <a:rPr lang="en-US" sz="1400" spc="-10" dirty="0">
                <a:cs typeface="Arial" panose="020B0604020202020204" pitchFamily="34" charset="0"/>
              </a:rPr>
              <a:t>u</a:t>
            </a:r>
            <a:r>
              <a:rPr lang="en-US" sz="1400" spc="-5" dirty="0">
                <a:cs typeface="Arial" panose="020B0604020202020204" pitchFamily="34" charset="0"/>
              </a:rPr>
              <a:t>ra</a:t>
            </a:r>
            <a:r>
              <a:rPr lang="en-US" sz="1400" dirty="0">
                <a:cs typeface="Arial" panose="020B0604020202020204" pitchFamily="34" charset="0"/>
              </a:rPr>
              <a:t>l</a:t>
            </a:r>
            <a:r>
              <a:rPr lang="en-US" sz="1400" spc="-45" dirty="0">
                <a:cs typeface="Arial" panose="020B0604020202020204" pitchFamily="34" charset="0"/>
              </a:rPr>
              <a:t> </a:t>
            </a:r>
            <a:r>
              <a:rPr lang="en-US" sz="1400" dirty="0">
                <a:cs typeface="Arial" panose="020B0604020202020204" pitchFamily="34" charset="0"/>
              </a:rPr>
              <a:t>C</a:t>
            </a:r>
            <a:r>
              <a:rPr lang="en-US" sz="1400" spc="-5" dirty="0">
                <a:cs typeface="Arial" panose="020B0604020202020204" pitchFamily="34" charset="0"/>
              </a:rPr>
              <a:t>o</a:t>
            </a:r>
            <a:r>
              <a:rPr lang="en-US" sz="1400" dirty="0">
                <a:cs typeface="Arial" panose="020B0604020202020204" pitchFamily="34" charset="0"/>
              </a:rPr>
              <a:t>mp</a:t>
            </a:r>
            <a:r>
              <a:rPr lang="en-US" sz="1400" spc="5" dirty="0">
                <a:cs typeface="Arial" panose="020B0604020202020204" pitchFamily="34" charset="0"/>
              </a:rPr>
              <a:t>e</a:t>
            </a:r>
            <a:r>
              <a:rPr lang="en-US" sz="1400" dirty="0">
                <a:cs typeface="Arial" panose="020B0604020202020204" pitchFamily="34" charset="0"/>
              </a:rPr>
              <a:t>t</a:t>
            </a:r>
            <a:r>
              <a:rPr lang="en-US" sz="1400" spc="-10" dirty="0">
                <a:cs typeface="Arial" panose="020B0604020202020204" pitchFamily="34" charset="0"/>
              </a:rPr>
              <a:t>e</a:t>
            </a:r>
            <a:r>
              <a:rPr lang="en-US" sz="1400" dirty="0">
                <a:cs typeface="Arial" panose="020B0604020202020204" pitchFamily="34" charset="0"/>
              </a:rPr>
              <a:t>n</a:t>
            </a:r>
            <a:r>
              <a:rPr lang="en-US" sz="1400" spc="-5" dirty="0">
                <a:cs typeface="Arial" panose="020B0604020202020204" pitchFamily="34" charset="0"/>
              </a:rPr>
              <a:t>c</a:t>
            </a:r>
            <a:r>
              <a:rPr lang="en-US" sz="1400" dirty="0">
                <a:cs typeface="Arial" panose="020B0604020202020204" pitchFamily="34" charset="0"/>
              </a:rPr>
              <a:t>e</a:t>
            </a:r>
          </a:p>
          <a:p>
            <a:pPr marL="355600">
              <a:spcBef>
                <a:spcPts val="480"/>
              </a:spcBef>
              <a:spcAft>
                <a:spcPts val="480"/>
              </a:spcAft>
              <a:buClr>
                <a:srgbClr val="908B7E"/>
              </a:buClr>
              <a:buFont typeface="Century Gothic"/>
              <a:buChar char="•"/>
              <a:tabLst>
                <a:tab pos="354965" algn="l"/>
              </a:tabLst>
            </a:pPr>
            <a:r>
              <a:rPr lang="en-US" sz="1400" dirty="0">
                <a:cs typeface="Arial" panose="020B0604020202020204" pitchFamily="34" charset="0"/>
              </a:rPr>
              <a:t>Review Culturally and Linguistically Appropriate Services (CLAS) Standards  </a:t>
            </a:r>
          </a:p>
          <a:p>
            <a:pPr marL="355600">
              <a:spcBef>
                <a:spcPts val="480"/>
              </a:spcBef>
              <a:spcAft>
                <a:spcPts val="480"/>
              </a:spcAft>
              <a:buClr>
                <a:srgbClr val="908B7E"/>
              </a:buClr>
              <a:buFont typeface="Century Gothic"/>
              <a:buChar char="•"/>
              <a:tabLst>
                <a:tab pos="354965" algn="l"/>
              </a:tabLst>
            </a:pPr>
            <a:r>
              <a:rPr lang="en-US" sz="1400" dirty="0">
                <a:cs typeface="Arial" panose="020B0604020202020204" pitchFamily="34" charset="0"/>
              </a:rPr>
              <a:t>Review HFS Contract Requirements </a:t>
            </a:r>
          </a:p>
          <a:p>
            <a:pPr marL="355600">
              <a:spcBef>
                <a:spcPts val="480"/>
              </a:spcBef>
              <a:spcAft>
                <a:spcPts val="480"/>
              </a:spcAft>
              <a:buClr>
                <a:srgbClr val="908B7E"/>
              </a:buClr>
              <a:buFont typeface="Century Gothic"/>
              <a:buChar char="•"/>
              <a:tabLst>
                <a:tab pos="354965" algn="l"/>
              </a:tabLst>
            </a:pPr>
            <a:r>
              <a:rPr lang="en-US" sz="1400" spc="-5" dirty="0">
                <a:cs typeface="Arial" panose="020B0604020202020204" pitchFamily="34" charset="0"/>
              </a:rPr>
              <a:t>Di</a:t>
            </a:r>
            <a:r>
              <a:rPr lang="en-US" sz="1400" dirty="0">
                <a:cs typeface="Arial" panose="020B0604020202020204" pitchFamily="34" charset="0"/>
              </a:rPr>
              <a:t>s</a:t>
            </a:r>
            <a:r>
              <a:rPr lang="en-US" sz="1400" spc="-5" dirty="0">
                <a:cs typeface="Arial" panose="020B0604020202020204" pitchFamily="34" charset="0"/>
              </a:rPr>
              <a:t>c</a:t>
            </a:r>
            <a:r>
              <a:rPr lang="en-US" sz="1400" spc="5" dirty="0">
                <a:cs typeface="Arial" panose="020B0604020202020204" pitchFamily="34" charset="0"/>
              </a:rPr>
              <a:t>u</a:t>
            </a:r>
            <a:r>
              <a:rPr lang="en-US" sz="1400" dirty="0">
                <a:cs typeface="Arial" panose="020B0604020202020204" pitchFamily="34" charset="0"/>
              </a:rPr>
              <a:t>ss</a:t>
            </a:r>
            <a:r>
              <a:rPr lang="en-US" sz="1400" spc="-25" dirty="0">
                <a:cs typeface="Arial" panose="020B0604020202020204" pitchFamily="34" charset="0"/>
              </a:rPr>
              <a:t> </a:t>
            </a:r>
            <a:r>
              <a:rPr lang="en-US" sz="1400" dirty="0">
                <a:cs typeface="Arial" panose="020B0604020202020204" pitchFamily="34" charset="0"/>
              </a:rPr>
              <a:t>5 </a:t>
            </a:r>
            <a:r>
              <a:rPr lang="en-US" sz="1400" spc="5" dirty="0">
                <a:cs typeface="Arial" panose="020B0604020202020204" pitchFamily="34" charset="0"/>
              </a:rPr>
              <a:t>le</a:t>
            </a:r>
            <a:r>
              <a:rPr lang="en-US" sz="1400" spc="15" dirty="0">
                <a:cs typeface="Arial" panose="020B0604020202020204" pitchFamily="34" charset="0"/>
              </a:rPr>
              <a:t>v</a:t>
            </a:r>
            <a:r>
              <a:rPr lang="en-US" sz="1400" spc="5" dirty="0">
                <a:cs typeface="Arial" panose="020B0604020202020204" pitchFamily="34" charset="0"/>
              </a:rPr>
              <a:t>e</a:t>
            </a:r>
            <a:r>
              <a:rPr lang="en-US" sz="1400" spc="-5" dirty="0">
                <a:cs typeface="Arial" panose="020B0604020202020204" pitchFamily="34" charset="0"/>
              </a:rPr>
              <a:t>l</a:t>
            </a:r>
            <a:r>
              <a:rPr lang="en-US" sz="1400" dirty="0">
                <a:cs typeface="Arial" panose="020B0604020202020204" pitchFamily="34" charset="0"/>
              </a:rPr>
              <a:t>s</a:t>
            </a:r>
            <a:r>
              <a:rPr lang="en-US" sz="1400" spc="-50" dirty="0">
                <a:cs typeface="Arial" panose="020B0604020202020204" pitchFamily="34" charset="0"/>
              </a:rPr>
              <a:t> </a:t>
            </a:r>
            <a:r>
              <a:rPr lang="en-US" sz="1400" spc="-5" dirty="0">
                <a:cs typeface="Arial" panose="020B0604020202020204" pitchFamily="34" charset="0"/>
              </a:rPr>
              <a:t>o</a:t>
            </a:r>
            <a:r>
              <a:rPr lang="en-US" sz="1400" dirty="0">
                <a:cs typeface="Arial" panose="020B0604020202020204" pitchFamily="34" charset="0"/>
              </a:rPr>
              <a:t>f</a:t>
            </a:r>
            <a:r>
              <a:rPr lang="en-US" sz="1400" spc="5" dirty="0">
                <a:cs typeface="Arial" panose="020B0604020202020204" pitchFamily="34" charset="0"/>
              </a:rPr>
              <a:t> </a:t>
            </a:r>
            <a:r>
              <a:rPr lang="en-US" sz="1400" dirty="0">
                <a:cs typeface="Arial" panose="020B0604020202020204" pitchFamily="34" charset="0"/>
              </a:rPr>
              <a:t>C</a:t>
            </a:r>
            <a:r>
              <a:rPr lang="en-US" sz="1400" spc="5" dirty="0">
                <a:cs typeface="Arial" panose="020B0604020202020204" pitchFamily="34" charset="0"/>
              </a:rPr>
              <a:t>ul</a:t>
            </a:r>
            <a:r>
              <a:rPr lang="en-US" sz="1400" dirty="0">
                <a:cs typeface="Arial" panose="020B0604020202020204" pitchFamily="34" charset="0"/>
              </a:rPr>
              <a:t>t</a:t>
            </a:r>
            <a:r>
              <a:rPr lang="en-US" sz="1400" spc="-10" dirty="0">
                <a:cs typeface="Arial" panose="020B0604020202020204" pitchFamily="34" charset="0"/>
              </a:rPr>
              <a:t>u</a:t>
            </a:r>
            <a:r>
              <a:rPr lang="en-US" sz="1400" spc="-5" dirty="0">
                <a:cs typeface="Arial" panose="020B0604020202020204" pitchFamily="34" charset="0"/>
              </a:rPr>
              <a:t>r</a:t>
            </a:r>
            <a:r>
              <a:rPr lang="en-US" sz="1400" spc="-15" dirty="0">
                <a:cs typeface="Arial" panose="020B0604020202020204" pitchFamily="34" charset="0"/>
              </a:rPr>
              <a:t>a</a:t>
            </a:r>
            <a:r>
              <a:rPr lang="en-US" sz="1400" dirty="0">
                <a:cs typeface="Arial" panose="020B0604020202020204" pitchFamily="34" charset="0"/>
              </a:rPr>
              <a:t>l</a:t>
            </a:r>
            <a:r>
              <a:rPr lang="en-US" sz="1400" spc="-45" dirty="0">
                <a:cs typeface="Arial" panose="020B0604020202020204" pitchFamily="34" charset="0"/>
              </a:rPr>
              <a:t> </a:t>
            </a:r>
            <a:r>
              <a:rPr lang="en-US" sz="1400" dirty="0">
                <a:cs typeface="Arial" panose="020B0604020202020204" pitchFamily="34" charset="0"/>
              </a:rPr>
              <a:t>C</a:t>
            </a:r>
            <a:r>
              <a:rPr lang="en-US" sz="1400" spc="-5" dirty="0">
                <a:cs typeface="Arial" panose="020B0604020202020204" pitchFamily="34" charset="0"/>
              </a:rPr>
              <a:t>o</a:t>
            </a:r>
            <a:r>
              <a:rPr lang="en-US" sz="1400" dirty="0">
                <a:cs typeface="Arial" panose="020B0604020202020204" pitchFamily="34" charset="0"/>
              </a:rPr>
              <a:t>mp</a:t>
            </a:r>
            <a:r>
              <a:rPr lang="en-US" sz="1400" spc="5" dirty="0">
                <a:cs typeface="Arial" panose="020B0604020202020204" pitchFamily="34" charset="0"/>
              </a:rPr>
              <a:t>e</a:t>
            </a:r>
            <a:r>
              <a:rPr lang="en-US" sz="1400" spc="15" dirty="0">
                <a:cs typeface="Arial" panose="020B0604020202020204" pitchFamily="34" charset="0"/>
              </a:rPr>
              <a:t>t</a:t>
            </a:r>
            <a:r>
              <a:rPr lang="en-US" sz="1400" spc="-10" dirty="0">
                <a:cs typeface="Arial" panose="020B0604020202020204" pitchFamily="34" charset="0"/>
              </a:rPr>
              <a:t>e</a:t>
            </a:r>
            <a:r>
              <a:rPr lang="en-US" sz="1400" dirty="0">
                <a:cs typeface="Arial" panose="020B0604020202020204" pitchFamily="34" charset="0"/>
              </a:rPr>
              <a:t>n</a:t>
            </a:r>
            <a:r>
              <a:rPr lang="en-US" sz="1400" spc="-5" dirty="0">
                <a:cs typeface="Arial" panose="020B0604020202020204" pitchFamily="34" charset="0"/>
              </a:rPr>
              <a:t>c</a:t>
            </a:r>
            <a:r>
              <a:rPr lang="en-US" sz="1400" dirty="0">
                <a:cs typeface="Arial" panose="020B0604020202020204" pitchFamily="34" charset="0"/>
              </a:rPr>
              <a:t>e</a:t>
            </a:r>
          </a:p>
          <a:p>
            <a:pPr marL="355600">
              <a:spcBef>
                <a:spcPts val="480"/>
              </a:spcBef>
              <a:spcAft>
                <a:spcPts val="480"/>
              </a:spcAft>
              <a:buClr>
                <a:srgbClr val="908B7E"/>
              </a:buClr>
              <a:buFont typeface="Century Gothic"/>
              <a:buChar char="•"/>
              <a:tabLst>
                <a:tab pos="354965" algn="l"/>
              </a:tabLst>
            </a:pPr>
            <a:r>
              <a:rPr lang="en-US" sz="1400" spc="15" dirty="0">
                <a:cs typeface="Arial" panose="020B0604020202020204" pitchFamily="34" charset="0"/>
              </a:rPr>
              <a:t>I</a:t>
            </a:r>
            <a:r>
              <a:rPr lang="en-US" sz="1400" spc="-5" dirty="0">
                <a:cs typeface="Arial" panose="020B0604020202020204" pitchFamily="34" charset="0"/>
              </a:rPr>
              <a:t>d</a:t>
            </a:r>
            <a:r>
              <a:rPr lang="en-US" sz="1400" spc="5" dirty="0">
                <a:cs typeface="Arial" panose="020B0604020202020204" pitchFamily="34" charset="0"/>
              </a:rPr>
              <a:t>e</a:t>
            </a:r>
            <a:r>
              <a:rPr lang="en-US" sz="1400" dirty="0">
                <a:cs typeface="Arial" panose="020B0604020202020204" pitchFamily="34" charset="0"/>
              </a:rPr>
              <a:t>n</a:t>
            </a:r>
            <a:r>
              <a:rPr lang="en-US" sz="1400" spc="15" dirty="0">
                <a:cs typeface="Arial" panose="020B0604020202020204" pitchFamily="34" charset="0"/>
              </a:rPr>
              <a:t>t</a:t>
            </a:r>
            <a:r>
              <a:rPr lang="en-US" sz="1400" spc="-5" dirty="0">
                <a:cs typeface="Arial" panose="020B0604020202020204" pitchFamily="34" charset="0"/>
              </a:rPr>
              <a:t>i</a:t>
            </a:r>
            <a:r>
              <a:rPr lang="en-US" sz="1400" spc="-10" dirty="0">
                <a:cs typeface="Arial" panose="020B0604020202020204" pitchFamily="34" charset="0"/>
              </a:rPr>
              <a:t>f</a:t>
            </a:r>
            <a:r>
              <a:rPr lang="en-US" sz="1400" dirty="0">
                <a:cs typeface="Arial" panose="020B0604020202020204" pitchFamily="34" charset="0"/>
              </a:rPr>
              <a:t>y</a:t>
            </a:r>
            <a:r>
              <a:rPr lang="en-US" sz="1400" spc="-35" dirty="0">
                <a:cs typeface="Arial" panose="020B0604020202020204" pitchFamily="34" charset="0"/>
              </a:rPr>
              <a:t> </a:t>
            </a:r>
            <a:r>
              <a:rPr lang="en-US" sz="1400" dirty="0">
                <a:cs typeface="Arial" panose="020B0604020202020204" pitchFamily="34" charset="0"/>
              </a:rPr>
              <a:t>B</a:t>
            </a:r>
            <a:r>
              <a:rPr lang="en-US" sz="1400" spc="-5" dirty="0">
                <a:cs typeface="Arial" panose="020B0604020202020204" pitchFamily="34" charset="0"/>
              </a:rPr>
              <a:t>arri</a:t>
            </a:r>
            <a:r>
              <a:rPr lang="en-US" sz="1400" spc="5" dirty="0">
                <a:cs typeface="Arial" panose="020B0604020202020204" pitchFamily="34" charset="0"/>
              </a:rPr>
              <a:t>e</a:t>
            </a:r>
            <a:r>
              <a:rPr lang="en-US" sz="1400" spc="-5" dirty="0">
                <a:cs typeface="Arial" panose="020B0604020202020204" pitchFamily="34" charset="0"/>
              </a:rPr>
              <a:t>r</a:t>
            </a:r>
            <a:r>
              <a:rPr lang="en-US" sz="1400" dirty="0">
                <a:cs typeface="Arial" panose="020B0604020202020204" pitchFamily="34" charset="0"/>
              </a:rPr>
              <a:t>s</a:t>
            </a:r>
            <a:r>
              <a:rPr lang="en-US" sz="1400" spc="-25" dirty="0">
                <a:cs typeface="Arial" panose="020B0604020202020204" pitchFamily="34" charset="0"/>
              </a:rPr>
              <a:t> </a:t>
            </a:r>
            <a:r>
              <a:rPr lang="en-US" sz="1400" spc="15" dirty="0">
                <a:cs typeface="Arial" panose="020B0604020202020204" pitchFamily="34" charset="0"/>
              </a:rPr>
              <a:t>t</a:t>
            </a:r>
            <a:r>
              <a:rPr lang="en-US" sz="1400" dirty="0">
                <a:cs typeface="Arial" panose="020B0604020202020204" pitchFamily="34" charset="0"/>
              </a:rPr>
              <a:t>o</a:t>
            </a:r>
            <a:r>
              <a:rPr lang="en-US" sz="1400" spc="-20" dirty="0">
                <a:cs typeface="Arial" panose="020B0604020202020204" pitchFamily="34" charset="0"/>
              </a:rPr>
              <a:t> </a:t>
            </a:r>
            <a:r>
              <a:rPr lang="en-US" sz="1400" dirty="0">
                <a:cs typeface="Arial" panose="020B0604020202020204" pitchFamily="34" charset="0"/>
              </a:rPr>
              <a:t>C</a:t>
            </a:r>
            <a:r>
              <a:rPr lang="en-US" sz="1400" spc="5" dirty="0">
                <a:cs typeface="Arial" panose="020B0604020202020204" pitchFamily="34" charset="0"/>
              </a:rPr>
              <a:t>ul</a:t>
            </a:r>
            <a:r>
              <a:rPr lang="en-US" sz="1400" dirty="0">
                <a:cs typeface="Arial" panose="020B0604020202020204" pitchFamily="34" charset="0"/>
              </a:rPr>
              <a:t>t</a:t>
            </a:r>
            <a:r>
              <a:rPr lang="en-US" sz="1400" spc="-10" dirty="0">
                <a:cs typeface="Arial" panose="020B0604020202020204" pitchFamily="34" charset="0"/>
              </a:rPr>
              <a:t>u</a:t>
            </a:r>
            <a:r>
              <a:rPr lang="en-US" sz="1400" spc="-5" dirty="0">
                <a:cs typeface="Arial" panose="020B0604020202020204" pitchFamily="34" charset="0"/>
              </a:rPr>
              <a:t>r</a:t>
            </a:r>
            <a:r>
              <a:rPr lang="en-US" sz="1400" spc="-15" dirty="0">
                <a:cs typeface="Arial" panose="020B0604020202020204" pitchFamily="34" charset="0"/>
              </a:rPr>
              <a:t>a</a:t>
            </a:r>
            <a:r>
              <a:rPr lang="en-US" sz="1400" spc="-5" dirty="0">
                <a:cs typeface="Arial" panose="020B0604020202020204" pitchFamily="34" charset="0"/>
              </a:rPr>
              <a:t>l</a:t>
            </a:r>
            <a:r>
              <a:rPr lang="en-US" sz="1400" spc="5" dirty="0">
                <a:cs typeface="Arial" panose="020B0604020202020204" pitchFamily="34" charset="0"/>
              </a:rPr>
              <a:t>l</a:t>
            </a:r>
            <a:r>
              <a:rPr lang="en-US" sz="1400" dirty="0">
                <a:cs typeface="Arial" panose="020B0604020202020204" pitchFamily="34" charset="0"/>
              </a:rPr>
              <a:t>y</a:t>
            </a:r>
            <a:r>
              <a:rPr lang="en-US" sz="1400" spc="-45" dirty="0">
                <a:cs typeface="Arial" panose="020B0604020202020204" pitchFamily="34" charset="0"/>
              </a:rPr>
              <a:t> </a:t>
            </a:r>
            <a:r>
              <a:rPr lang="en-US" sz="1400" dirty="0">
                <a:cs typeface="Arial" panose="020B0604020202020204" pitchFamily="34" charset="0"/>
              </a:rPr>
              <a:t>C</a:t>
            </a:r>
            <a:r>
              <a:rPr lang="en-US" sz="1400" spc="-5" dirty="0">
                <a:cs typeface="Arial" panose="020B0604020202020204" pitchFamily="34" charset="0"/>
              </a:rPr>
              <a:t>o</a:t>
            </a:r>
            <a:r>
              <a:rPr lang="en-US" sz="1400" dirty="0">
                <a:cs typeface="Arial" panose="020B0604020202020204" pitchFamily="34" charset="0"/>
              </a:rPr>
              <a:t>mp</a:t>
            </a:r>
            <a:r>
              <a:rPr lang="en-US" sz="1400" spc="5" dirty="0">
                <a:cs typeface="Arial" panose="020B0604020202020204" pitchFamily="34" charset="0"/>
              </a:rPr>
              <a:t>e</a:t>
            </a:r>
            <a:r>
              <a:rPr lang="en-US" sz="1400" dirty="0">
                <a:cs typeface="Arial" panose="020B0604020202020204" pitchFamily="34" charset="0"/>
              </a:rPr>
              <a:t>t</a:t>
            </a:r>
            <a:r>
              <a:rPr lang="en-US" sz="1400" spc="5" dirty="0">
                <a:cs typeface="Arial" panose="020B0604020202020204" pitchFamily="34" charset="0"/>
              </a:rPr>
              <a:t>e</a:t>
            </a:r>
            <a:r>
              <a:rPr lang="en-US" sz="1400" spc="-15" dirty="0">
                <a:cs typeface="Arial" panose="020B0604020202020204" pitchFamily="34" charset="0"/>
              </a:rPr>
              <a:t>n</a:t>
            </a:r>
            <a:r>
              <a:rPr lang="en-US" sz="1400" dirty="0">
                <a:cs typeface="Arial" panose="020B0604020202020204" pitchFamily="34" charset="0"/>
              </a:rPr>
              <a:t>t</a:t>
            </a:r>
            <a:r>
              <a:rPr lang="en-US" sz="1400" spc="-35" dirty="0">
                <a:cs typeface="Arial" panose="020B0604020202020204" pitchFamily="34" charset="0"/>
              </a:rPr>
              <a:t> </a:t>
            </a:r>
            <a:r>
              <a:rPr lang="en-US" sz="1400" dirty="0">
                <a:cs typeface="Arial" panose="020B0604020202020204" pitchFamily="34" charset="0"/>
              </a:rPr>
              <a:t>C</a:t>
            </a:r>
            <a:r>
              <a:rPr lang="en-US" sz="1400" spc="-5" dirty="0">
                <a:cs typeface="Arial" panose="020B0604020202020204" pitchFamily="34" charset="0"/>
              </a:rPr>
              <a:t>ar</a:t>
            </a:r>
            <a:r>
              <a:rPr lang="en-US" sz="1400" dirty="0">
                <a:cs typeface="Arial" panose="020B0604020202020204" pitchFamily="34" charset="0"/>
              </a:rPr>
              <a:t>e</a:t>
            </a:r>
          </a:p>
          <a:p>
            <a:pPr marL="469900" lvl="1" indent="0">
              <a:spcBef>
                <a:spcPts val="480"/>
              </a:spcBef>
              <a:spcAft>
                <a:spcPts val="480"/>
              </a:spcAft>
              <a:buClr>
                <a:srgbClr val="908B7E"/>
              </a:buClr>
              <a:buNone/>
              <a:tabLst>
                <a:tab pos="354965" algn="l"/>
              </a:tabLst>
            </a:pPr>
            <a:r>
              <a:rPr lang="en-US" sz="1400" dirty="0" smtClean="0">
                <a:cs typeface="Arial" panose="020B0604020202020204" pitchFamily="34" charset="0"/>
              </a:rPr>
              <a:t>- List </a:t>
            </a:r>
            <a:r>
              <a:rPr lang="en-US" sz="1400" dirty="0">
                <a:cs typeface="Arial" panose="020B0604020202020204" pitchFamily="34" charset="0"/>
              </a:rPr>
              <a:t>three barriers to health care experienced by the LGBT community</a:t>
            </a:r>
          </a:p>
          <a:p>
            <a:pPr marL="469900" lvl="1" indent="0">
              <a:spcBef>
                <a:spcPts val="480"/>
              </a:spcBef>
              <a:spcAft>
                <a:spcPts val="480"/>
              </a:spcAft>
              <a:buClr>
                <a:srgbClr val="908B7E"/>
              </a:buClr>
              <a:buNone/>
              <a:tabLst>
                <a:tab pos="354965" algn="l"/>
              </a:tabLst>
            </a:pPr>
            <a:r>
              <a:rPr lang="en-US" sz="1400" dirty="0" smtClean="0">
                <a:cs typeface="Arial" panose="020B0604020202020204" pitchFamily="34" charset="0"/>
              </a:rPr>
              <a:t>- List </a:t>
            </a:r>
            <a:r>
              <a:rPr lang="en-US" sz="1400" dirty="0">
                <a:cs typeface="Arial" panose="020B0604020202020204" pitchFamily="34" charset="0"/>
              </a:rPr>
              <a:t>two ways that LGBT related stressors may impact mental and physical health</a:t>
            </a:r>
          </a:p>
          <a:p>
            <a:pPr marL="469900" lvl="1" indent="0">
              <a:spcBef>
                <a:spcPts val="480"/>
              </a:spcBef>
              <a:spcAft>
                <a:spcPts val="480"/>
              </a:spcAft>
              <a:buClr>
                <a:srgbClr val="908B7E"/>
              </a:buClr>
              <a:buNone/>
              <a:tabLst>
                <a:tab pos="354965" algn="l"/>
              </a:tabLst>
            </a:pPr>
            <a:r>
              <a:rPr lang="en-US" sz="1400" dirty="0" smtClean="0">
                <a:cs typeface="Arial" panose="020B0604020202020204" pitchFamily="34" charset="0"/>
              </a:rPr>
              <a:t>- Identify </a:t>
            </a:r>
            <a:r>
              <a:rPr lang="en-US" sz="1400" dirty="0">
                <a:cs typeface="Arial" panose="020B0604020202020204" pitchFamily="34" charset="0"/>
              </a:rPr>
              <a:t>three LGBT culturally competent practices/ strategies </a:t>
            </a:r>
          </a:p>
          <a:p>
            <a:pPr marL="469900" lvl="1" indent="0">
              <a:spcBef>
                <a:spcPts val="480"/>
              </a:spcBef>
              <a:spcAft>
                <a:spcPts val="480"/>
              </a:spcAft>
              <a:buClr>
                <a:srgbClr val="908B7E"/>
              </a:buClr>
              <a:buNone/>
              <a:tabLst>
                <a:tab pos="354965" algn="l"/>
              </a:tabLst>
            </a:pPr>
            <a:r>
              <a:rPr lang="en-US" sz="1400" dirty="0" smtClean="0">
                <a:cs typeface="Arial" panose="020B0604020202020204" pitchFamily="34" charset="0"/>
              </a:rPr>
              <a:t>- Identify </a:t>
            </a:r>
            <a:r>
              <a:rPr lang="en-US" sz="1400" dirty="0">
                <a:cs typeface="Arial" panose="020B0604020202020204" pitchFamily="34" charset="0"/>
              </a:rPr>
              <a:t>transportation barriers</a:t>
            </a:r>
          </a:p>
          <a:p>
            <a:pPr marL="298450" indent="-285750">
              <a:spcBef>
                <a:spcPts val="480"/>
              </a:spcBef>
              <a:spcAft>
                <a:spcPts val="480"/>
              </a:spcAft>
              <a:buClr>
                <a:srgbClr val="908B7E"/>
              </a:buClr>
              <a:tabLst>
                <a:tab pos="354965" algn="l"/>
              </a:tabLst>
            </a:pPr>
            <a:r>
              <a:rPr lang="en-US" sz="1400" dirty="0">
                <a:cs typeface="Arial" panose="020B0604020202020204" pitchFamily="34" charset="0"/>
              </a:rPr>
              <a:t>Review Impact of Healthcare Disparity</a:t>
            </a:r>
          </a:p>
          <a:p>
            <a:pPr marL="298450" indent="-285750">
              <a:spcBef>
                <a:spcPts val="480"/>
              </a:spcBef>
              <a:spcAft>
                <a:spcPts val="480"/>
              </a:spcAft>
              <a:buClr>
                <a:srgbClr val="908B7E"/>
              </a:buClr>
              <a:tabLst>
                <a:tab pos="354965" algn="l"/>
              </a:tabLst>
            </a:pPr>
            <a:r>
              <a:rPr lang="en-US" sz="1400" dirty="0"/>
              <a:t>Americans with Disabilities Act of 1990 (</a:t>
            </a:r>
            <a:r>
              <a:rPr lang="en-US" sz="1400" dirty="0">
                <a:hlinkClick r:id="rId2" tooltip="Title 42 of the United States Code"/>
              </a:rPr>
              <a:t>42 U.S.C.</a:t>
            </a:r>
            <a:r>
              <a:rPr lang="en-US" sz="1400" dirty="0"/>
              <a:t> </a:t>
            </a:r>
            <a:r>
              <a:rPr lang="en-US" sz="1400" dirty="0">
                <a:hlinkClick r:id="rId3"/>
              </a:rPr>
              <a:t>§ 12101</a:t>
            </a:r>
            <a:r>
              <a:rPr lang="en-US" sz="1400" dirty="0"/>
              <a:t>)</a:t>
            </a:r>
            <a:endParaRPr lang="en-US" sz="1400" dirty="0">
              <a:cs typeface="Arial" panose="020B0604020202020204" pitchFamily="34" charset="0"/>
            </a:endParaRPr>
          </a:p>
          <a:p>
            <a:pPr marL="514350" lvl="1" indent="-171450" defTabSz="685800">
              <a:spcBef>
                <a:spcPts val="375"/>
              </a:spcBef>
            </a:pPr>
            <a:endParaRPr lang="en-US" sz="1400" dirty="0"/>
          </a:p>
        </p:txBody>
      </p:sp>
    </p:spTree>
    <p:extLst>
      <p:ext uri="{BB962C8B-B14F-4D97-AF65-F5344CB8AC3E}">
        <p14:creationId xmlns:p14="http://schemas.microsoft.com/office/powerpoint/2010/main" val="4084523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09" y="1050621"/>
            <a:ext cx="7231437" cy="495590"/>
          </a:xfrm>
        </p:spPr>
        <p:txBody>
          <a:bodyPr>
            <a:noAutofit/>
          </a:bodyPr>
          <a:lstStyle/>
          <a:p>
            <a:r>
              <a:rPr lang="en-US" sz="2800" dirty="0">
                <a:latin typeface="+mn-lt"/>
              </a:rPr>
              <a:t>Who is </a:t>
            </a:r>
            <a:r>
              <a:rPr lang="en-US" sz="2800" dirty="0" err="1" smtClean="0">
                <a:latin typeface="+mn-lt"/>
              </a:rPr>
              <a:t>MeridianHealth’s</a:t>
            </a:r>
            <a:r>
              <a:rPr lang="en-US" sz="2800" dirty="0" smtClean="0">
                <a:latin typeface="+mn-lt"/>
              </a:rPr>
              <a:t> </a:t>
            </a:r>
            <a:r>
              <a:rPr lang="en-US" sz="2800" dirty="0">
                <a:latin typeface="+mn-lt"/>
              </a:rPr>
              <a:t>vendor for (NEMT)?</a:t>
            </a:r>
            <a:endParaRPr lang="en-US" sz="28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465832"/>
            <a:ext cx="8337792" cy="325973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a:buClr>
                <a:srgbClr val="2F305C"/>
              </a:buClr>
            </a:pPr>
            <a:r>
              <a:rPr lang="en-US" sz="1900" dirty="0" smtClean="0"/>
              <a:t>Currently</a:t>
            </a:r>
            <a:r>
              <a:rPr lang="en-US" sz="1900" dirty="0"/>
              <a:t>, 3.6 million individuals do not access medical care because they experience transportation barriers. </a:t>
            </a:r>
          </a:p>
          <a:p>
            <a:pPr>
              <a:buClr>
                <a:srgbClr val="2F305C"/>
              </a:buClr>
            </a:pPr>
            <a:r>
              <a:rPr lang="en-US" sz="1900" dirty="0"/>
              <a:t>Transportation barriers lead to rescheduled or missed appointments, delayed access to care, and missed or delayed medications use.</a:t>
            </a:r>
          </a:p>
          <a:p>
            <a:pPr>
              <a:buClr>
                <a:srgbClr val="2F305C"/>
              </a:buClr>
            </a:pPr>
            <a:r>
              <a:rPr lang="en-US" sz="1900" dirty="0"/>
              <a:t>Common transportation barriers include long travel distances, lack of vehicle, transportation cost, inadequate infrastructure, and adverse policies affecting travel. </a:t>
            </a:r>
          </a:p>
          <a:p>
            <a:pPr>
              <a:buClr>
                <a:srgbClr val="2F305C"/>
              </a:buClr>
            </a:pPr>
            <a:r>
              <a:rPr lang="en-US" sz="1900" dirty="0" smtClean="0"/>
              <a:t>MeridianHealth </a:t>
            </a:r>
            <a:r>
              <a:rPr lang="en-US" sz="1900" dirty="0"/>
              <a:t>is committed to address transportation barriers and building partnerships to improve transportation and health care access for patients and families and create more equitable, healthier communities.</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1052828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09" y="1050621"/>
            <a:ext cx="7231437" cy="495590"/>
          </a:xfrm>
        </p:spPr>
        <p:txBody>
          <a:bodyPr>
            <a:noAutofit/>
          </a:bodyPr>
          <a:lstStyle/>
          <a:p>
            <a:r>
              <a:rPr lang="en-US" sz="3200" dirty="0">
                <a:latin typeface="+mn-lt"/>
              </a:rPr>
              <a:t>Ethnic Disparities in Health Care</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465832"/>
            <a:ext cx="8337792" cy="325973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a:buClr>
                <a:schemeClr val="tx1"/>
              </a:buClr>
            </a:pPr>
            <a:r>
              <a:rPr lang="en-US" sz="1800" dirty="0"/>
              <a:t>African American women are more likely than European American women to die from breast cancer, despite having a lower incidence of the disease.</a:t>
            </a:r>
          </a:p>
          <a:p>
            <a:pPr>
              <a:buClr>
                <a:schemeClr val="tx1"/>
              </a:buClr>
            </a:pPr>
            <a:r>
              <a:rPr lang="en-US" sz="1800" dirty="0"/>
              <a:t>Infant mortality rates are 2.5 times greater for African Americans and 1.5 times greater for Native Americans than for European Americans.</a:t>
            </a:r>
          </a:p>
          <a:p>
            <a:pPr>
              <a:buClr>
                <a:schemeClr val="tx1"/>
              </a:buClr>
            </a:pPr>
            <a:r>
              <a:rPr lang="en-US" sz="1800" dirty="0"/>
              <a:t>Influenza death rates are higher for African Americans and American Indian/Alaska Natives/Native Alaskans than they are for European Americans.</a:t>
            </a:r>
          </a:p>
          <a:p>
            <a:pPr>
              <a:buClr>
                <a:schemeClr val="tx1"/>
              </a:buClr>
            </a:pPr>
            <a:r>
              <a:rPr lang="en-US" sz="1800" dirty="0"/>
              <a:t>Mortality for colorectal cancer is highest for African Americans, followed by Native Alaskans, and then Hawaiians.</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1426935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09" y="1283662"/>
            <a:ext cx="8432025" cy="495590"/>
          </a:xfrm>
        </p:spPr>
        <p:txBody>
          <a:bodyPr>
            <a:noAutofit/>
          </a:bodyPr>
          <a:lstStyle/>
          <a:p>
            <a:r>
              <a:rPr lang="en-US" sz="2800" dirty="0"/>
              <a:t>The Surgeon General’s Report Mental Health: </a:t>
            </a:r>
            <a:r>
              <a:rPr lang="en-US" sz="2800" dirty="0" smtClean="0"/>
              <a:t/>
            </a:r>
            <a:br>
              <a:rPr lang="en-US" sz="2800" dirty="0" smtClean="0"/>
            </a:br>
            <a:r>
              <a:rPr lang="en-US" sz="2800" dirty="0" smtClean="0"/>
              <a:t>Culture</a:t>
            </a:r>
            <a:r>
              <a:rPr lang="en-US" sz="2800" dirty="0"/>
              <a:t>, Race and Ethnicity</a:t>
            </a:r>
            <a:endParaRPr lang="en-US" sz="28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779252"/>
            <a:ext cx="8337792" cy="3259732"/>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marL="209296" lvl="0" indent="0" defTabSz="914400" fontAlgn="base">
              <a:lnSpc>
                <a:spcPct val="110000"/>
              </a:lnSpc>
              <a:spcBef>
                <a:spcPts val="480"/>
              </a:spcBef>
              <a:spcAft>
                <a:spcPts val="480"/>
              </a:spcAft>
              <a:buClr>
                <a:schemeClr val="tx1"/>
              </a:buClr>
              <a:buNone/>
              <a:tabLst>
                <a:tab pos="354965" algn="l"/>
              </a:tabLst>
            </a:pPr>
            <a:r>
              <a:rPr lang="en-US" sz="1800" kern="0" spc="-10" dirty="0">
                <a:latin typeface="Arial" panose="020B0604020202020204" pitchFamily="34" charset="0"/>
                <a:cs typeface="Arial" panose="020B0604020202020204" pitchFamily="34" charset="0"/>
              </a:rPr>
              <a:t>M</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mb</a:t>
            </a:r>
            <a:r>
              <a:rPr lang="en-US" sz="1800" kern="0" spc="5" dirty="0">
                <a:latin typeface="Arial" panose="020B0604020202020204" pitchFamily="34" charset="0"/>
                <a:cs typeface="Arial" panose="020B0604020202020204" pitchFamily="34" charset="0"/>
              </a:rPr>
              <a:t>e</a:t>
            </a:r>
            <a:r>
              <a:rPr lang="en-US" sz="1800" kern="0" spc="-5" dirty="0">
                <a:latin typeface="Arial" panose="020B0604020202020204" pitchFamily="34" charset="0"/>
                <a:cs typeface="Arial" panose="020B0604020202020204" pitchFamily="34" charset="0"/>
              </a:rPr>
              <a:t>r</a:t>
            </a:r>
            <a:r>
              <a:rPr lang="en-US" sz="1800" kern="0" dirty="0">
                <a:latin typeface="Arial" panose="020B0604020202020204" pitchFamily="34" charset="0"/>
                <a:cs typeface="Arial" panose="020B0604020202020204" pitchFamily="34" charset="0"/>
              </a:rPr>
              <a:t>s</a:t>
            </a:r>
            <a:r>
              <a:rPr lang="en-US" sz="1800" kern="0" spc="-4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o</a:t>
            </a:r>
            <a:r>
              <a:rPr lang="en-US" sz="1800" kern="0" dirty="0">
                <a:latin typeface="Arial" panose="020B0604020202020204" pitchFamily="34" charset="0"/>
                <a:cs typeface="Arial" panose="020B0604020202020204" pitchFamily="34" charset="0"/>
              </a:rPr>
              <a:t>f</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racia</a:t>
            </a:r>
            <a:r>
              <a:rPr lang="en-US" sz="1800" kern="0" dirty="0">
                <a:latin typeface="Arial" panose="020B0604020202020204" pitchFamily="34" charset="0"/>
                <a:cs typeface="Arial" panose="020B0604020202020204" pitchFamily="34" charset="0"/>
              </a:rPr>
              <a:t>l</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nd</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e</a:t>
            </a:r>
            <a:r>
              <a:rPr lang="en-US" sz="1800" kern="0" spc="15" dirty="0">
                <a:latin typeface="Arial" panose="020B0604020202020204" pitchFamily="34" charset="0"/>
                <a:cs typeface="Arial" panose="020B0604020202020204" pitchFamily="34" charset="0"/>
              </a:rPr>
              <a:t>t</a:t>
            </a:r>
            <a:r>
              <a:rPr lang="en-US" sz="1800" kern="0" dirty="0">
                <a:latin typeface="Arial" panose="020B0604020202020204" pitchFamily="34" charset="0"/>
                <a:cs typeface="Arial" panose="020B0604020202020204" pitchFamily="34" charset="0"/>
              </a:rPr>
              <a:t>hn</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c</a:t>
            </a:r>
            <a:r>
              <a:rPr lang="en-US" sz="1800" kern="0" spc="-1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m</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a:t>
            </a:r>
            <a:r>
              <a:rPr lang="en-US" sz="1800" kern="0" spc="-5" dirty="0">
                <a:latin typeface="Arial" panose="020B0604020202020204" pitchFamily="34" charset="0"/>
                <a:cs typeface="Arial" panose="020B0604020202020204" pitchFamily="34" charset="0"/>
              </a:rPr>
              <a:t>ori</a:t>
            </a:r>
            <a:r>
              <a:rPr lang="en-US" sz="1800" kern="0" spc="15" dirty="0">
                <a:latin typeface="Arial" panose="020B0604020202020204" pitchFamily="34" charset="0"/>
                <a:cs typeface="Arial" panose="020B0604020202020204" pitchFamily="34" charset="0"/>
              </a:rPr>
              <a:t>t</a:t>
            </a:r>
            <a:r>
              <a:rPr lang="en-US" sz="1800" kern="0" dirty="0">
                <a:latin typeface="Arial" panose="020B0604020202020204" pitchFamily="34" charset="0"/>
                <a:cs typeface="Arial" panose="020B0604020202020204" pitchFamily="34" charset="0"/>
              </a:rPr>
              <a:t>y</a:t>
            </a:r>
            <a:r>
              <a:rPr lang="en-US" sz="1800" kern="0" spc="-2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p</a:t>
            </a:r>
            <a:r>
              <a:rPr lang="en-US" sz="1800" kern="0" spc="-5" dirty="0">
                <a:latin typeface="Arial" panose="020B0604020202020204" pitchFamily="34" charset="0"/>
                <a:cs typeface="Arial" panose="020B0604020202020204" pitchFamily="34" charset="0"/>
              </a:rPr>
              <a:t>o</a:t>
            </a:r>
            <a:r>
              <a:rPr lang="en-US" sz="1800" kern="0" dirty="0">
                <a:latin typeface="Arial" panose="020B0604020202020204" pitchFamily="34" charset="0"/>
                <a:cs typeface="Arial" panose="020B0604020202020204" pitchFamily="34" charset="0"/>
              </a:rPr>
              <a:t>p</a:t>
            </a:r>
            <a:r>
              <a:rPr lang="en-US" sz="1800" kern="0" spc="5" dirty="0">
                <a:latin typeface="Arial" panose="020B0604020202020204" pitchFamily="34" charset="0"/>
                <a:cs typeface="Arial" panose="020B0604020202020204" pitchFamily="34" charset="0"/>
              </a:rPr>
              <a:t>ul</a:t>
            </a:r>
            <a:r>
              <a:rPr lang="en-US" sz="1800" kern="0" spc="-1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t</a:t>
            </a:r>
            <a:r>
              <a:rPr lang="en-US" sz="1800" kern="0" spc="-5" dirty="0">
                <a:latin typeface="Arial" panose="020B0604020202020204" pitchFamily="34" charset="0"/>
                <a:cs typeface="Arial" panose="020B0604020202020204" pitchFamily="34" charset="0"/>
              </a:rPr>
              <a:t>io</a:t>
            </a:r>
            <a:r>
              <a:rPr lang="en-US" sz="1800" kern="0" dirty="0">
                <a:latin typeface="Arial" panose="020B0604020202020204" pitchFamily="34" charset="0"/>
                <a:cs typeface="Arial" panose="020B0604020202020204" pitchFamily="34" charset="0"/>
              </a:rPr>
              <a:t>ns:</a:t>
            </a:r>
          </a:p>
          <a:p>
            <a:pPr marL="815340" lvl="1" indent="-346075" defTabSz="914400" fontAlgn="base">
              <a:lnSpc>
                <a:spcPct val="110000"/>
              </a:lnSpc>
              <a:spcBef>
                <a:spcPts val="480"/>
              </a:spcBef>
              <a:spcAft>
                <a:spcPts val="480"/>
              </a:spcAft>
              <a:buClr>
                <a:schemeClr val="tx1"/>
              </a:buClr>
              <a:tabLst>
                <a:tab pos="815340" algn="l"/>
              </a:tabLst>
            </a:pPr>
            <a:r>
              <a:rPr lang="en-US" kern="0" dirty="0">
                <a:latin typeface="Arial" panose="020B0604020202020204" pitchFamily="34" charset="0"/>
                <a:cs typeface="Arial" panose="020B0604020202020204" pitchFamily="34" charset="0"/>
              </a:rPr>
              <a:t>Are less</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likely</a:t>
            </a:r>
            <a:r>
              <a:rPr lang="en-US" kern="0" spc="20"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to</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receive necessary</a:t>
            </a:r>
            <a:r>
              <a:rPr lang="en-US" kern="0" spc="-2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mental</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health</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care;</a:t>
            </a:r>
          </a:p>
          <a:p>
            <a:pPr marL="815340" lvl="1" indent="-346075" defTabSz="914400" fontAlgn="base">
              <a:lnSpc>
                <a:spcPct val="110000"/>
              </a:lnSpc>
              <a:spcBef>
                <a:spcPts val="480"/>
              </a:spcBef>
              <a:spcAft>
                <a:spcPts val="480"/>
              </a:spcAft>
              <a:buClr>
                <a:schemeClr val="tx1"/>
              </a:buClr>
              <a:tabLst>
                <a:tab pos="815340" algn="l"/>
              </a:tabLst>
            </a:pPr>
            <a:r>
              <a:rPr lang="en-US" kern="0" dirty="0">
                <a:latin typeface="Arial" panose="020B0604020202020204" pitchFamily="34" charset="0"/>
                <a:cs typeface="Arial" panose="020B0604020202020204" pitchFamily="34" charset="0"/>
              </a:rPr>
              <a:t>Often</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receive</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a poorer</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quality of</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treatment;</a:t>
            </a:r>
          </a:p>
          <a:p>
            <a:pPr marL="815340" marR="591820" lvl="1" indent="-346075" defTabSz="914400" fontAlgn="base">
              <a:lnSpc>
                <a:spcPct val="110000"/>
              </a:lnSpc>
              <a:spcBef>
                <a:spcPts val="480"/>
              </a:spcBef>
              <a:spcAft>
                <a:spcPts val="480"/>
              </a:spcAft>
              <a:buClr>
                <a:schemeClr val="tx1"/>
              </a:buClr>
              <a:tabLst>
                <a:tab pos="815340" algn="l"/>
              </a:tabLst>
            </a:pPr>
            <a:r>
              <a:rPr lang="en-US" kern="0" dirty="0">
                <a:latin typeface="Arial" panose="020B0604020202020204" pitchFamily="34" charset="0"/>
                <a:cs typeface="Arial" panose="020B0604020202020204" pitchFamily="34" charset="0"/>
              </a:rPr>
              <a:t>Are significantly underrepresented</a:t>
            </a:r>
            <a:r>
              <a:rPr lang="en-US" kern="0" spc="-40"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in</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mental</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health research.</a:t>
            </a:r>
          </a:p>
          <a:p>
            <a:pPr marL="815340" marR="12700" lvl="1" indent="-346075" defTabSz="914400" fontAlgn="base">
              <a:lnSpc>
                <a:spcPct val="110000"/>
              </a:lnSpc>
              <a:spcBef>
                <a:spcPts val="480"/>
              </a:spcBef>
              <a:spcAft>
                <a:spcPts val="480"/>
              </a:spcAft>
              <a:buClr>
                <a:schemeClr val="tx1"/>
              </a:buClr>
              <a:tabLst>
                <a:tab pos="815340" algn="l"/>
              </a:tabLst>
            </a:pPr>
            <a:r>
              <a:rPr lang="en-US" kern="0" dirty="0">
                <a:latin typeface="Arial" panose="020B0604020202020204" pitchFamily="34" charset="0"/>
                <a:cs typeface="Arial" panose="020B0604020202020204" pitchFamily="34" charset="0"/>
              </a:rPr>
              <a:t>Are less</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likely</a:t>
            </a:r>
            <a:r>
              <a:rPr lang="en-US" kern="0" spc="20"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to</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have access</a:t>
            </a:r>
            <a:r>
              <a:rPr lang="en-US" kern="0" spc="-2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to</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available</a:t>
            </a:r>
            <a:r>
              <a:rPr lang="en-US" kern="0" spc="10"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mental</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health services;</a:t>
            </a:r>
          </a:p>
          <a:p>
            <a:pPr marL="815340" marR="158750" lvl="1" indent="-346075" defTabSz="914400" fontAlgn="base">
              <a:lnSpc>
                <a:spcPct val="110000"/>
              </a:lnSpc>
              <a:spcBef>
                <a:spcPts val="480"/>
              </a:spcBef>
              <a:spcAft>
                <a:spcPts val="480"/>
              </a:spcAft>
              <a:buClr>
                <a:schemeClr val="tx1"/>
              </a:buClr>
              <a:tabLst>
                <a:tab pos="815340" algn="l"/>
              </a:tabLst>
            </a:pPr>
            <a:r>
              <a:rPr lang="en-US" kern="0" dirty="0">
                <a:latin typeface="Arial" panose="020B0604020202020204" pitchFamily="34" charset="0"/>
                <a:cs typeface="Arial" panose="020B0604020202020204" pitchFamily="34" charset="0"/>
              </a:rPr>
              <a:t>Underuse</a:t>
            </a:r>
            <a:r>
              <a:rPr lang="en-US" kern="0" spc="-2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mental</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health</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services</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and</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are</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more</a:t>
            </a:r>
            <a:r>
              <a:rPr lang="en-US" kern="0" spc="-15"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likely</a:t>
            </a:r>
            <a:r>
              <a:rPr lang="en-US" kern="0" spc="20"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to delay seeking treatment.</a:t>
            </a:r>
          </a:p>
          <a:p>
            <a:pPr marL="12700" marR="116205" lvl="0" indent="0" defTabSz="914400" fontAlgn="base">
              <a:lnSpc>
                <a:spcPct val="110000"/>
              </a:lnSpc>
              <a:spcBef>
                <a:spcPts val="480"/>
              </a:spcBef>
              <a:spcAft>
                <a:spcPts val="480"/>
              </a:spcAft>
              <a:buClr>
                <a:schemeClr val="tx1"/>
              </a:buClr>
              <a:buNone/>
            </a:pPr>
            <a:r>
              <a:rPr lang="en-US" sz="1800" kern="0" dirty="0" smtClean="0">
                <a:latin typeface="Arial" panose="020B0604020202020204" pitchFamily="34" charset="0"/>
                <a:cs typeface="Arial" panose="020B0604020202020204" pitchFamily="34" charset="0"/>
              </a:rPr>
              <a:t> C</a:t>
            </a:r>
            <a:r>
              <a:rPr lang="en-US" sz="1800" kern="0" spc="-5" dirty="0" smtClean="0">
                <a:latin typeface="Arial" panose="020B0604020202020204" pitchFamily="34" charset="0"/>
                <a:cs typeface="Arial" panose="020B0604020202020204" pitchFamily="34" charset="0"/>
              </a:rPr>
              <a:t>o</a:t>
            </a:r>
            <a:r>
              <a:rPr lang="en-US" sz="1800" kern="0" dirty="0" smtClean="0">
                <a:latin typeface="Arial" panose="020B0604020202020204" pitchFamily="34" charset="0"/>
                <a:cs typeface="Arial" panose="020B0604020202020204" pitchFamily="34" charset="0"/>
              </a:rPr>
              <a:t>ns</a:t>
            </a:r>
            <a:r>
              <a:rPr lang="en-US" sz="1800" kern="0" spc="5" dirty="0" smtClean="0">
                <a:latin typeface="Arial" panose="020B0604020202020204" pitchFamily="34" charset="0"/>
                <a:cs typeface="Arial" panose="020B0604020202020204" pitchFamily="34" charset="0"/>
              </a:rPr>
              <a:t>e</a:t>
            </a:r>
            <a:r>
              <a:rPr lang="en-US" sz="1800" kern="0" dirty="0" smtClean="0">
                <a:latin typeface="Arial" panose="020B0604020202020204" pitchFamily="34" charset="0"/>
                <a:cs typeface="Arial" panose="020B0604020202020204" pitchFamily="34" charset="0"/>
              </a:rPr>
              <a:t>q</a:t>
            </a:r>
            <a:r>
              <a:rPr lang="en-US" sz="1800" kern="0" spc="5" dirty="0" smtClean="0">
                <a:latin typeface="Arial" panose="020B0604020202020204" pitchFamily="34" charset="0"/>
                <a:cs typeface="Arial" panose="020B0604020202020204" pitchFamily="34" charset="0"/>
              </a:rPr>
              <a:t>ue</a:t>
            </a:r>
            <a:r>
              <a:rPr lang="en-US" sz="1800" kern="0" spc="-15" dirty="0" smtClean="0">
                <a:latin typeface="Arial" panose="020B0604020202020204" pitchFamily="34" charset="0"/>
                <a:cs typeface="Arial" panose="020B0604020202020204" pitchFamily="34" charset="0"/>
              </a:rPr>
              <a:t>n</a:t>
            </a:r>
            <a:r>
              <a:rPr lang="en-US" sz="1800" kern="0" dirty="0" smtClean="0">
                <a:latin typeface="Arial" panose="020B0604020202020204" pitchFamily="34" charset="0"/>
                <a:cs typeface="Arial" panose="020B0604020202020204" pitchFamily="34" charset="0"/>
              </a:rPr>
              <a:t>t</a:t>
            </a:r>
            <a:r>
              <a:rPr lang="en-US" sz="1800" kern="0" spc="-5" dirty="0" smtClean="0">
                <a:latin typeface="Arial" panose="020B0604020202020204" pitchFamily="34" charset="0"/>
                <a:cs typeface="Arial" panose="020B0604020202020204" pitchFamily="34" charset="0"/>
              </a:rPr>
              <a:t>ly</a:t>
            </a:r>
            <a:r>
              <a:rPr lang="en-US" sz="1800" kern="0" dirty="0">
                <a:latin typeface="Arial" panose="020B0604020202020204" pitchFamily="34" charset="0"/>
                <a:cs typeface="Arial" panose="020B0604020202020204" pitchFamily="34" charset="0"/>
              </a:rPr>
              <a:t>,</a:t>
            </a:r>
            <a:r>
              <a:rPr lang="en-US" sz="1800" kern="0" spc="-3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 m</a:t>
            </a:r>
            <a:r>
              <a:rPr lang="en-US" sz="1800" kern="0" spc="-5" dirty="0">
                <a:latin typeface="Arial" panose="020B0604020202020204" pitchFamily="34" charset="0"/>
                <a:cs typeface="Arial" panose="020B0604020202020204" pitchFamily="34" charset="0"/>
              </a:rPr>
              <a:t>o</a:t>
            </a:r>
            <a:r>
              <a:rPr lang="en-US" sz="1800" kern="0" dirty="0">
                <a:latin typeface="Arial" panose="020B0604020202020204" pitchFamily="34" charset="0"/>
                <a:cs typeface="Arial" panose="020B0604020202020204" pitchFamily="34" charset="0"/>
              </a:rPr>
              <a:t>st</a:t>
            </a:r>
            <a:r>
              <a:rPr lang="en-US" sz="1800" kern="0" spc="-2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ca</a:t>
            </a:r>
            <a:r>
              <a:rPr lang="en-US" sz="1800" kern="0" dirty="0">
                <a:latin typeface="Arial" panose="020B0604020202020204" pitchFamily="34" charset="0"/>
                <a:cs typeface="Arial" panose="020B0604020202020204" pitchFamily="34" charset="0"/>
              </a:rPr>
              <a:t>s</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s,</a:t>
            </a:r>
            <a:r>
              <a:rPr lang="en-US" sz="1800" kern="0" spc="-30"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wh</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n</a:t>
            </a:r>
            <a:r>
              <a:rPr lang="en-US" sz="1800" kern="0" spc="-1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s</a:t>
            </a:r>
            <a:r>
              <a:rPr lang="en-US" sz="1800" kern="0" spc="5" dirty="0">
                <a:latin typeface="Arial" panose="020B0604020202020204" pitchFamily="34" charset="0"/>
                <a:cs typeface="Arial" panose="020B0604020202020204" pitchFamily="34" charset="0"/>
              </a:rPr>
              <a:t>u</a:t>
            </a:r>
            <a:r>
              <a:rPr lang="en-US" sz="1800" kern="0" spc="-5" dirty="0">
                <a:latin typeface="Arial" panose="020B0604020202020204" pitchFamily="34" charset="0"/>
                <a:cs typeface="Arial" panose="020B0604020202020204" pitchFamily="34" charset="0"/>
              </a:rPr>
              <a:t>c</a:t>
            </a:r>
            <a:r>
              <a:rPr lang="en-US" sz="1800" kern="0" dirty="0">
                <a:latin typeface="Arial" panose="020B0604020202020204" pitchFamily="34" charset="0"/>
                <a:cs typeface="Arial" panose="020B0604020202020204" pitchFamily="34" charset="0"/>
              </a:rPr>
              <a:t>h</a:t>
            </a:r>
            <a:r>
              <a:rPr lang="en-US" sz="1800" kern="0" spc="-1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a:t>
            </a:r>
            <a:r>
              <a:rPr lang="en-US" sz="1800" kern="0" spc="-5" dirty="0">
                <a:latin typeface="Arial" panose="020B0604020202020204" pitchFamily="34" charset="0"/>
                <a:cs typeface="Arial" panose="020B0604020202020204" pitchFamily="34" charset="0"/>
              </a:rPr>
              <a:t>di</a:t>
            </a:r>
            <a:r>
              <a:rPr lang="en-US" sz="1800" kern="0" spc="15" dirty="0">
                <a:latin typeface="Arial" panose="020B0604020202020204" pitchFamily="34" charset="0"/>
                <a:cs typeface="Arial" panose="020B0604020202020204" pitchFamily="34" charset="0"/>
              </a:rPr>
              <a:t>v</a:t>
            </a:r>
            <a:r>
              <a:rPr lang="en-US" sz="1800" kern="0" spc="-5" dirty="0">
                <a:latin typeface="Arial" panose="020B0604020202020204" pitchFamily="34" charset="0"/>
                <a:cs typeface="Arial" panose="020B0604020202020204" pitchFamily="34" charset="0"/>
              </a:rPr>
              <a:t>id</a:t>
            </a:r>
            <a:r>
              <a:rPr lang="en-US" sz="1800" kern="0" spc="5" dirty="0">
                <a:latin typeface="Arial" panose="020B0604020202020204" pitchFamily="34" charset="0"/>
                <a:cs typeface="Arial" panose="020B0604020202020204" pitchFamily="34" charset="0"/>
              </a:rPr>
              <a:t>u</a:t>
            </a:r>
            <a:r>
              <a:rPr lang="en-US" sz="1800" kern="0" spc="-5" dirty="0">
                <a:latin typeface="Arial" panose="020B0604020202020204" pitchFamily="34" charset="0"/>
                <a:cs typeface="Arial" panose="020B0604020202020204" pitchFamily="34" charset="0"/>
              </a:rPr>
              <a:t>a</a:t>
            </a:r>
            <a:r>
              <a:rPr lang="en-US" sz="1800" kern="0" spc="5" dirty="0">
                <a:latin typeface="Arial" panose="020B0604020202020204" pitchFamily="34" charset="0"/>
                <a:cs typeface="Arial" panose="020B0604020202020204" pitchFamily="34" charset="0"/>
              </a:rPr>
              <a:t>l</a:t>
            </a:r>
            <a:r>
              <a:rPr lang="en-US" sz="1800" kern="0" dirty="0">
                <a:latin typeface="Arial" panose="020B0604020202020204" pitchFamily="34" charset="0"/>
                <a:cs typeface="Arial" panose="020B0604020202020204" pitchFamily="34" charset="0"/>
              </a:rPr>
              <a:t>s</a:t>
            </a:r>
            <a:r>
              <a:rPr lang="en-US" sz="1800" kern="0" spc="-2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s</a:t>
            </a:r>
            <a:r>
              <a:rPr lang="en-US" sz="1800" kern="0" spc="5" dirty="0">
                <a:latin typeface="Arial" panose="020B0604020202020204" pitchFamily="34" charset="0"/>
                <a:cs typeface="Arial" panose="020B0604020202020204" pitchFamily="34" charset="0"/>
              </a:rPr>
              <a:t>ee</a:t>
            </a:r>
            <a:r>
              <a:rPr lang="en-US" sz="1800" kern="0" dirty="0">
                <a:latin typeface="Arial" panose="020B0604020202020204" pitchFamily="34" charset="0"/>
                <a:cs typeface="Arial" panose="020B0604020202020204" pitchFamily="34" charset="0"/>
              </a:rPr>
              <a:t>k m</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n</a:t>
            </a:r>
            <a:r>
              <a:rPr lang="en-US" sz="1800" kern="0" spc="15" dirty="0">
                <a:latin typeface="Arial" panose="020B0604020202020204" pitchFamily="34" charset="0"/>
                <a:cs typeface="Arial" panose="020B0604020202020204" pitchFamily="34" charset="0"/>
              </a:rPr>
              <a:t>t</a:t>
            </a:r>
            <a:r>
              <a:rPr lang="en-US" sz="1800" kern="0" spc="-1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l</a:t>
            </a:r>
            <a:r>
              <a:rPr lang="en-US" sz="1800" kern="0" spc="-3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h</a:t>
            </a:r>
            <a:r>
              <a:rPr lang="en-US" sz="1800" kern="0" spc="5" dirty="0">
                <a:latin typeface="Arial" panose="020B0604020202020204" pitchFamily="34" charset="0"/>
                <a:cs typeface="Arial" panose="020B0604020202020204" pitchFamily="34" charset="0"/>
              </a:rPr>
              <a:t>e</a:t>
            </a:r>
            <a:r>
              <a:rPr lang="en-US" sz="1800" kern="0" spc="-5" dirty="0">
                <a:latin typeface="Arial" panose="020B0604020202020204" pitchFamily="34" charset="0"/>
                <a:cs typeface="Arial" panose="020B0604020202020204" pitchFamily="34" charset="0"/>
              </a:rPr>
              <a:t>a</a:t>
            </a:r>
            <a:r>
              <a:rPr lang="en-US" sz="1800" kern="0" spc="5" dirty="0">
                <a:latin typeface="Arial" panose="020B0604020202020204" pitchFamily="34" charset="0"/>
                <a:cs typeface="Arial" panose="020B0604020202020204" pitchFamily="34" charset="0"/>
              </a:rPr>
              <a:t>l</a:t>
            </a:r>
            <a:r>
              <a:rPr lang="en-US" sz="1800" kern="0" dirty="0">
                <a:latin typeface="Arial" panose="020B0604020202020204" pitchFamily="34" charset="0"/>
                <a:cs typeface="Arial" panose="020B0604020202020204" pitchFamily="34" charset="0"/>
              </a:rPr>
              <a:t>th</a:t>
            </a:r>
            <a:r>
              <a:rPr lang="en-US" sz="1800" kern="0" spc="-40"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s</a:t>
            </a:r>
            <a:r>
              <a:rPr lang="en-US" sz="1800" kern="0" spc="5" dirty="0">
                <a:latin typeface="Arial" panose="020B0604020202020204" pitchFamily="34" charset="0"/>
                <a:cs typeface="Arial" panose="020B0604020202020204" pitchFamily="34" charset="0"/>
              </a:rPr>
              <a:t>e</a:t>
            </a:r>
            <a:r>
              <a:rPr lang="en-US" sz="1800" kern="0" spc="-5" dirty="0">
                <a:latin typeface="Arial" panose="020B0604020202020204" pitchFamily="34" charset="0"/>
                <a:cs typeface="Arial" panose="020B0604020202020204" pitchFamily="34" charset="0"/>
              </a:rPr>
              <a:t>r</a:t>
            </a:r>
            <a:r>
              <a:rPr lang="en-US" sz="1800" kern="0" spc="15" dirty="0">
                <a:latin typeface="Arial" panose="020B0604020202020204" pitchFamily="34" charset="0"/>
                <a:cs typeface="Arial" panose="020B0604020202020204" pitchFamily="34" charset="0"/>
              </a:rPr>
              <a:t>v</a:t>
            </a:r>
            <a:r>
              <a:rPr lang="en-US" sz="1800" kern="0" spc="-5" dirty="0">
                <a:latin typeface="Arial" panose="020B0604020202020204" pitchFamily="34" charset="0"/>
                <a:cs typeface="Arial" panose="020B0604020202020204" pitchFamily="34" charset="0"/>
              </a:rPr>
              <a:t>ic</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s</a:t>
            </a:r>
            <a:r>
              <a:rPr lang="en-US" sz="1800" kern="0" spc="-40" dirty="0">
                <a:latin typeface="Arial" panose="020B0604020202020204" pitchFamily="34" charset="0"/>
                <a:cs typeface="Arial" panose="020B0604020202020204" pitchFamily="34" charset="0"/>
              </a:rPr>
              <a:t> </a:t>
            </a:r>
            <a:r>
              <a:rPr lang="en-US" sz="1800" kern="0" spc="15" dirty="0">
                <a:latin typeface="Arial" panose="020B0604020202020204" pitchFamily="34" charset="0"/>
                <a:cs typeface="Arial" panose="020B0604020202020204" pitchFamily="34" charset="0"/>
              </a:rPr>
              <a:t>t</a:t>
            </a:r>
            <a:r>
              <a:rPr lang="en-US" sz="1800" kern="0" dirty="0">
                <a:latin typeface="Arial" panose="020B0604020202020204" pitchFamily="34" charset="0"/>
                <a:cs typeface="Arial" panose="020B0604020202020204" pitchFamily="34" charset="0"/>
              </a:rPr>
              <a:t>h</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y</a:t>
            </a:r>
            <a:r>
              <a:rPr lang="en-US" sz="1800" kern="0" spc="-3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ar</a:t>
            </a:r>
            <a:r>
              <a:rPr lang="en-US" sz="1800" kern="0" dirty="0">
                <a:latin typeface="Arial" panose="020B0604020202020204" pitchFamily="34" charset="0"/>
                <a:cs typeface="Arial" panose="020B0604020202020204" pitchFamily="34" charset="0"/>
              </a:rPr>
              <a:t>e</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t</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n</a:t>
            </a:r>
            <a:r>
              <a:rPr lang="en-US" sz="1800" kern="0" spc="-1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ac</a:t>
            </a:r>
            <a:r>
              <a:rPr lang="en-US" sz="1800" kern="0" spc="5" dirty="0">
                <a:latin typeface="Arial" panose="020B0604020202020204" pitchFamily="34" charset="0"/>
                <a:cs typeface="Arial" panose="020B0604020202020204" pitchFamily="34" charset="0"/>
              </a:rPr>
              <a:t>u</a:t>
            </a:r>
            <a:r>
              <a:rPr lang="en-US" sz="1800" kern="0" spc="15" dirty="0">
                <a:latin typeface="Arial" panose="020B0604020202020204" pitchFamily="34" charset="0"/>
                <a:cs typeface="Arial" panose="020B0604020202020204" pitchFamily="34" charset="0"/>
              </a:rPr>
              <a:t>t</a:t>
            </a:r>
            <a:r>
              <a:rPr lang="en-US" sz="1800" kern="0" dirty="0">
                <a:latin typeface="Arial" panose="020B0604020202020204" pitchFamily="34" charset="0"/>
                <a:cs typeface="Arial" panose="020B0604020202020204" pitchFamily="34" charset="0"/>
              </a:rPr>
              <a:t>e</a:t>
            </a:r>
            <a:r>
              <a:rPr lang="en-US" sz="1800" kern="0" spc="-4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s</a:t>
            </a:r>
            <a:r>
              <a:rPr lang="en-US" sz="1800" kern="0" spc="15" dirty="0">
                <a:latin typeface="Arial" panose="020B0604020202020204" pitchFamily="34" charset="0"/>
                <a:cs typeface="Arial" panose="020B0604020202020204" pitchFamily="34" charset="0"/>
              </a:rPr>
              <a:t>t</a:t>
            </a:r>
            <a:r>
              <a:rPr lang="en-US" sz="1800" kern="0" spc="-5" dirty="0">
                <a:latin typeface="Arial" panose="020B0604020202020204" pitchFamily="34" charset="0"/>
                <a:cs typeface="Arial" panose="020B0604020202020204" pitchFamily="34" charset="0"/>
              </a:rPr>
              <a:t>ag</a:t>
            </a:r>
            <a:r>
              <a:rPr lang="en-US" sz="1800" kern="0" dirty="0">
                <a:latin typeface="Arial" panose="020B0604020202020204" pitchFamily="34" charset="0"/>
                <a:cs typeface="Arial" panose="020B0604020202020204" pitchFamily="34" charset="0"/>
              </a:rPr>
              <a:t>e</a:t>
            </a:r>
            <a:r>
              <a:rPr lang="en-US" sz="1800" kern="0" spc="-3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o</a:t>
            </a:r>
            <a:r>
              <a:rPr lang="en-US" sz="1800" kern="0" dirty="0">
                <a:latin typeface="Arial" panose="020B0604020202020204" pitchFamily="34" charset="0"/>
                <a:cs typeface="Arial" panose="020B0604020202020204" pitchFamily="34" charset="0"/>
              </a:rPr>
              <a:t>f </a:t>
            </a:r>
            <a:r>
              <a:rPr lang="en-US" sz="1800" kern="0" spc="-5" dirty="0">
                <a:latin typeface="Arial" panose="020B0604020202020204" pitchFamily="34" charset="0"/>
                <a:cs typeface="Arial" panose="020B0604020202020204" pitchFamily="34" charset="0"/>
              </a:rPr>
              <a:t>i</a:t>
            </a:r>
            <a:r>
              <a:rPr lang="en-US" sz="1800" kern="0" spc="5" dirty="0">
                <a:latin typeface="Arial" panose="020B0604020202020204" pitchFamily="34" charset="0"/>
                <a:cs typeface="Arial" panose="020B0604020202020204" pitchFamily="34" charset="0"/>
              </a:rPr>
              <a:t>ll</a:t>
            </a:r>
            <a:r>
              <a:rPr lang="en-US" sz="1800" kern="0" dirty="0">
                <a:latin typeface="Arial" panose="020B0604020202020204" pitchFamily="34" charset="0"/>
                <a:cs typeface="Arial" panose="020B0604020202020204" pitchFamily="34" charset="0"/>
              </a:rPr>
              <a:t>n</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ss.</a:t>
            </a:r>
            <a:r>
              <a:rPr lang="en-US" sz="1800" kern="0" spc="-4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T</a:t>
            </a:r>
            <a:r>
              <a:rPr lang="en-US" sz="1800" kern="0" dirty="0">
                <a:latin typeface="Arial" panose="020B0604020202020204" pitchFamily="34" charset="0"/>
                <a:cs typeface="Arial" panose="020B0604020202020204" pitchFamily="34" charset="0"/>
              </a:rPr>
              <a:t>h</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s </a:t>
            </a:r>
            <a:r>
              <a:rPr lang="en-US" sz="1800" kern="0" spc="-5" dirty="0">
                <a:latin typeface="Arial" panose="020B0604020202020204" pitchFamily="34" charset="0"/>
                <a:cs typeface="Arial" panose="020B0604020202020204" pitchFamily="34" charset="0"/>
              </a:rPr>
              <a:t>d</a:t>
            </a:r>
            <a:r>
              <a:rPr lang="en-US" sz="1800" kern="0" spc="5" dirty="0">
                <a:latin typeface="Arial" panose="020B0604020202020204" pitchFamily="34" charset="0"/>
                <a:cs typeface="Arial" panose="020B0604020202020204" pitchFamily="34" charset="0"/>
              </a:rPr>
              <a:t>el</a:t>
            </a:r>
            <a:r>
              <a:rPr lang="en-US" sz="1800" kern="0" spc="-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y</a:t>
            </a:r>
            <a:r>
              <a:rPr lang="en-US" sz="1800" kern="0" spc="-2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ca</a:t>
            </a:r>
            <a:r>
              <a:rPr lang="en-US" sz="1800" kern="0" dirty="0">
                <a:latin typeface="Arial" panose="020B0604020202020204" pitchFamily="34" charset="0"/>
                <a:cs typeface="Arial" panose="020B0604020202020204" pitchFamily="34" charset="0"/>
              </a:rPr>
              <a:t>n </a:t>
            </a:r>
            <a:r>
              <a:rPr lang="en-US" sz="1800" kern="0" spc="-5" dirty="0">
                <a:latin typeface="Arial" panose="020B0604020202020204" pitchFamily="34" charset="0"/>
                <a:cs typeface="Arial" panose="020B0604020202020204" pitchFamily="34" charset="0"/>
              </a:rPr>
              <a:t>r</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s</a:t>
            </a:r>
            <a:r>
              <a:rPr lang="en-US" sz="1800" kern="0" spc="5" dirty="0">
                <a:latin typeface="Arial" panose="020B0604020202020204" pitchFamily="34" charset="0"/>
                <a:cs typeface="Arial" panose="020B0604020202020204" pitchFamily="34" charset="0"/>
              </a:rPr>
              <a:t>u</a:t>
            </a:r>
            <a:r>
              <a:rPr lang="en-US" sz="1800" kern="0" spc="-5" dirty="0">
                <a:latin typeface="Arial" panose="020B0604020202020204" pitchFamily="34" charset="0"/>
                <a:cs typeface="Arial" panose="020B0604020202020204" pitchFamily="34" charset="0"/>
              </a:rPr>
              <a:t>l</a:t>
            </a:r>
            <a:r>
              <a:rPr lang="en-US" sz="1800" kern="0" dirty="0">
                <a:latin typeface="Arial" panose="020B0604020202020204" pitchFamily="34" charset="0"/>
                <a:cs typeface="Arial" panose="020B0604020202020204" pitchFamily="34" charset="0"/>
              </a:rPr>
              <a:t>t</a:t>
            </a:r>
            <a:r>
              <a:rPr lang="en-US" sz="1800" kern="0" spc="-3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a:t>
            </a:r>
            <a:r>
              <a:rPr lang="en-US" sz="1800" kern="0" spc="10"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a</a:t>
            </a:r>
            <a:r>
              <a:rPr lang="en-US" sz="1800" kern="0" spc="-1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w</a:t>
            </a:r>
            <a:r>
              <a:rPr lang="en-US" sz="1800" kern="0" spc="-5" dirty="0">
                <a:latin typeface="Arial" panose="020B0604020202020204" pitchFamily="34" charset="0"/>
                <a:cs typeface="Arial" panose="020B0604020202020204" pitchFamily="34" charset="0"/>
              </a:rPr>
              <a:t>or</a:t>
            </a:r>
            <a:r>
              <a:rPr lang="en-US" sz="1800" kern="0" dirty="0">
                <a:latin typeface="Arial" panose="020B0604020202020204" pitchFamily="34" charset="0"/>
                <a:cs typeface="Arial" panose="020B0604020202020204" pitchFamily="34" charset="0"/>
              </a:rPr>
              <a:t>s</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n</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ng</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o</a:t>
            </a:r>
            <a:r>
              <a:rPr lang="en-US" sz="1800" kern="0" dirty="0">
                <a:latin typeface="Arial" panose="020B0604020202020204" pitchFamily="34" charset="0"/>
                <a:cs typeface="Arial" panose="020B0604020202020204" pitchFamily="34" charset="0"/>
              </a:rPr>
              <a:t>f</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u</a:t>
            </a:r>
            <a:r>
              <a:rPr lang="en-US" sz="1800" kern="0" dirty="0">
                <a:latin typeface="Arial" panose="020B0604020202020204" pitchFamily="34" charset="0"/>
                <a:cs typeface="Arial" panose="020B0604020202020204" pitchFamily="34" charset="0"/>
              </a:rPr>
              <a:t>n</a:t>
            </a:r>
            <a:r>
              <a:rPr lang="en-US" sz="1800" kern="0" spc="15" dirty="0">
                <a:latin typeface="Arial" panose="020B0604020202020204" pitchFamily="34" charset="0"/>
                <a:cs typeface="Arial" panose="020B0604020202020204" pitchFamily="34" charset="0"/>
              </a:rPr>
              <a:t>t</a:t>
            </a:r>
            <a:r>
              <a:rPr lang="en-US" sz="1800" kern="0" spc="-5" dirty="0">
                <a:latin typeface="Arial" panose="020B0604020202020204" pitchFamily="34" charset="0"/>
                <a:cs typeface="Arial" panose="020B0604020202020204" pitchFamily="34" charset="0"/>
              </a:rPr>
              <a:t>r</a:t>
            </a:r>
            <a:r>
              <a:rPr lang="en-US" sz="1800" kern="0" spc="5" dirty="0">
                <a:latin typeface="Arial" panose="020B0604020202020204" pitchFamily="34" charset="0"/>
                <a:cs typeface="Arial" panose="020B0604020202020204" pitchFamily="34" charset="0"/>
              </a:rPr>
              <a:t>e</a:t>
            </a:r>
            <a:r>
              <a:rPr lang="en-US" sz="1800" kern="0" spc="-15" dirty="0">
                <a:latin typeface="Arial" panose="020B0604020202020204" pitchFamily="34" charset="0"/>
                <a:cs typeface="Arial" panose="020B0604020202020204" pitchFamily="34" charset="0"/>
              </a:rPr>
              <a:t>a</a:t>
            </a:r>
            <a:r>
              <a:rPr lang="en-US" sz="1800" kern="0" spc="-10" dirty="0">
                <a:latin typeface="Arial" panose="020B0604020202020204" pitchFamily="34" charset="0"/>
                <a:cs typeface="Arial" panose="020B0604020202020204" pitchFamily="34" charset="0"/>
              </a:rPr>
              <a:t>t</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d </a:t>
            </a:r>
            <a:r>
              <a:rPr lang="en-US" sz="1800" kern="0" spc="-5" dirty="0">
                <a:latin typeface="Arial" panose="020B0604020202020204" pitchFamily="34" charset="0"/>
                <a:cs typeface="Arial" panose="020B0604020202020204" pitchFamily="34" charset="0"/>
              </a:rPr>
              <a:t>i</a:t>
            </a:r>
            <a:r>
              <a:rPr lang="en-US" sz="1800" kern="0" spc="5" dirty="0">
                <a:latin typeface="Arial" panose="020B0604020202020204" pitchFamily="34" charset="0"/>
                <a:cs typeface="Arial" panose="020B0604020202020204" pitchFamily="34" charset="0"/>
              </a:rPr>
              <a:t>ll</a:t>
            </a:r>
            <a:r>
              <a:rPr lang="en-US" sz="1800" kern="0" dirty="0">
                <a:latin typeface="Arial" panose="020B0604020202020204" pitchFamily="34" charset="0"/>
                <a:cs typeface="Arial" panose="020B0604020202020204" pitchFamily="34" charset="0"/>
              </a:rPr>
              <a:t>n</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ss</a:t>
            </a:r>
            <a:r>
              <a:rPr lang="en-US" sz="1800" kern="0" spc="-4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nd</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n </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a:t>
            </a:r>
            <a:r>
              <a:rPr lang="en-US" sz="1800" kern="0" spc="-5" dirty="0">
                <a:latin typeface="Arial" panose="020B0604020202020204" pitchFamily="34" charset="0"/>
                <a:cs typeface="Arial" panose="020B0604020202020204" pitchFamily="34" charset="0"/>
              </a:rPr>
              <a:t>cr</a:t>
            </a:r>
            <a:r>
              <a:rPr lang="en-US" sz="1800" kern="0" spc="5" dirty="0">
                <a:latin typeface="Arial" panose="020B0604020202020204" pitchFamily="34" charset="0"/>
                <a:cs typeface="Arial" panose="020B0604020202020204" pitchFamily="34" charset="0"/>
              </a:rPr>
              <a:t>e</a:t>
            </a:r>
            <a:r>
              <a:rPr lang="en-US" sz="1800" kern="0" spc="-5"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se</a:t>
            </a:r>
            <a:r>
              <a:rPr lang="en-US" sz="1800" kern="0" spc="-25"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a:t>
            </a:r>
            <a:r>
              <a:rPr lang="en-US" sz="1800" kern="0" spc="10" dirty="0">
                <a:latin typeface="Arial" panose="020B0604020202020204" pitchFamily="34" charset="0"/>
                <a:cs typeface="Arial" panose="020B0604020202020204" pitchFamily="34" charset="0"/>
              </a:rPr>
              <a:t> </a:t>
            </a:r>
            <a:r>
              <a:rPr lang="en-US" sz="1800" kern="0" spc="-5" dirty="0">
                <a:latin typeface="Arial" panose="020B0604020202020204" pitchFamily="34" charset="0"/>
                <a:cs typeface="Arial" panose="020B0604020202020204" pitchFamily="34" charset="0"/>
              </a:rPr>
              <a:t>i</a:t>
            </a:r>
            <a:r>
              <a:rPr lang="en-US" sz="1800" kern="0" dirty="0">
                <a:latin typeface="Arial" panose="020B0604020202020204" pitchFamily="34" charset="0"/>
                <a:cs typeface="Arial" panose="020B0604020202020204" pitchFamily="34" charset="0"/>
              </a:rPr>
              <a:t>n</a:t>
            </a:r>
            <a:r>
              <a:rPr lang="en-US" sz="1800" kern="0" spc="15" dirty="0">
                <a:latin typeface="Arial" panose="020B0604020202020204" pitchFamily="34" charset="0"/>
                <a:cs typeface="Arial" panose="020B0604020202020204" pitchFamily="34" charset="0"/>
              </a:rPr>
              <a:t>v</a:t>
            </a:r>
            <a:r>
              <a:rPr lang="en-US" sz="1800" kern="0" spc="-5" dirty="0">
                <a:latin typeface="Arial" panose="020B0604020202020204" pitchFamily="34" charset="0"/>
                <a:cs typeface="Arial" panose="020B0604020202020204" pitchFamily="34" charset="0"/>
              </a:rPr>
              <a:t>o</a:t>
            </a:r>
            <a:r>
              <a:rPr lang="en-US" sz="1800" kern="0" spc="5" dirty="0">
                <a:latin typeface="Arial" panose="020B0604020202020204" pitchFamily="34" charset="0"/>
                <a:cs typeface="Arial" panose="020B0604020202020204" pitchFamily="34" charset="0"/>
              </a:rPr>
              <a:t>lu</a:t>
            </a:r>
            <a:r>
              <a:rPr lang="en-US" sz="1800" kern="0" dirty="0">
                <a:latin typeface="Arial" panose="020B0604020202020204" pitchFamily="34" charset="0"/>
                <a:cs typeface="Arial" panose="020B0604020202020204" pitchFamily="34" charset="0"/>
              </a:rPr>
              <a:t>nt</a:t>
            </a:r>
            <a:r>
              <a:rPr lang="en-US" sz="1800" kern="0" spc="-15" dirty="0">
                <a:latin typeface="Arial" panose="020B0604020202020204" pitchFamily="34" charset="0"/>
                <a:cs typeface="Arial" panose="020B0604020202020204" pitchFamily="34" charset="0"/>
              </a:rPr>
              <a:t>a</a:t>
            </a:r>
            <a:r>
              <a:rPr lang="en-US" sz="1800" kern="0" spc="-5" dirty="0">
                <a:latin typeface="Arial" panose="020B0604020202020204" pitchFamily="34" charset="0"/>
                <a:cs typeface="Arial" panose="020B0604020202020204" pitchFamily="34" charset="0"/>
              </a:rPr>
              <a:t>r</a:t>
            </a:r>
            <a:r>
              <a:rPr lang="en-US" sz="1800" kern="0" dirty="0">
                <a:latin typeface="Arial" panose="020B0604020202020204" pitchFamily="34" charset="0"/>
                <a:cs typeface="Arial" panose="020B0604020202020204" pitchFamily="34" charset="0"/>
              </a:rPr>
              <a:t>y</a:t>
            </a:r>
            <a:r>
              <a:rPr lang="en-US" sz="1800" kern="0" spc="-35"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s</a:t>
            </a:r>
            <a:r>
              <a:rPr lang="en-US" sz="1800" kern="0" spc="5" dirty="0">
                <a:latin typeface="Arial" panose="020B0604020202020204" pitchFamily="34" charset="0"/>
                <a:cs typeface="Arial" panose="020B0604020202020204" pitchFamily="34" charset="0"/>
              </a:rPr>
              <a:t>e</a:t>
            </a:r>
            <a:r>
              <a:rPr lang="en-US" sz="1800" kern="0" spc="-5" dirty="0">
                <a:latin typeface="Arial" panose="020B0604020202020204" pitchFamily="34" charset="0"/>
                <a:cs typeface="Arial" panose="020B0604020202020204" pitchFamily="34" charset="0"/>
              </a:rPr>
              <a:t>r</a:t>
            </a:r>
            <a:r>
              <a:rPr lang="en-US" sz="1800" kern="0" spc="15" dirty="0">
                <a:latin typeface="Arial" panose="020B0604020202020204" pitchFamily="34" charset="0"/>
                <a:cs typeface="Arial" panose="020B0604020202020204" pitchFamily="34" charset="0"/>
              </a:rPr>
              <a:t>v</a:t>
            </a:r>
            <a:r>
              <a:rPr lang="en-US" sz="1800" kern="0" spc="-5" dirty="0">
                <a:latin typeface="Arial" panose="020B0604020202020204" pitchFamily="34" charset="0"/>
                <a:cs typeface="Arial" panose="020B0604020202020204" pitchFamily="34" charset="0"/>
              </a:rPr>
              <a:t>ic</a:t>
            </a:r>
            <a:r>
              <a:rPr lang="en-US" sz="1800" kern="0" spc="5" dirty="0">
                <a:latin typeface="Arial" panose="020B0604020202020204" pitchFamily="34" charset="0"/>
                <a:cs typeface="Arial" panose="020B0604020202020204" pitchFamily="34" charset="0"/>
              </a:rPr>
              <a:t>e</a:t>
            </a:r>
            <a:r>
              <a:rPr lang="en-US" sz="1800" kern="0" dirty="0">
                <a:latin typeface="Arial" panose="020B0604020202020204" pitchFamily="34" charset="0"/>
                <a:cs typeface="Arial" panose="020B0604020202020204" pitchFamily="34" charset="0"/>
              </a:rPr>
              <a:t>s.</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60430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56121"/>
            <a:ext cx="8432025" cy="495590"/>
          </a:xfrm>
        </p:spPr>
        <p:txBody>
          <a:bodyPr>
            <a:noAutofit/>
          </a:bodyPr>
          <a:lstStyle/>
          <a:p>
            <a:r>
              <a:rPr lang="en-US" sz="3200" dirty="0"/>
              <a:t>Contributing Factors to </a:t>
            </a:r>
            <a:r>
              <a:rPr lang="en-US" sz="3200" dirty="0" smtClean="0"/>
              <a:t>Health </a:t>
            </a:r>
            <a:r>
              <a:rPr lang="en-US" sz="3200" dirty="0"/>
              <a:t>Disparities</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592905"/>
            <a:ext cx="8337792" cy="325973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a:buClr>
                <a:schemeClr val="tx1"/>
              </a:buClr>
            </a:pPr>
            <a:r>
              <a:rPr lang="en-US" sz="1800" dirty="0"/>
              <a:t>Fear of being misunderstood or disrespected</a:t>
            </a:r>
          </a:p>
          <a:p>
            <a:pPr>
              <a:buClr>
                <a:schemeClr val="tx1"/>
              </a:buClr>
            </a:pPr>
            <a:r>
              <a:rPr lang="en-US" sz="1800" dirty="0"/>
              <a:t>Providers are not familiar with the prevalence of conditions among certain minority groups</a:t>
            </a:r>
          </a:p>
          <a:p>
            <a:pPr>
              <a:buClr>
                <a:schemeClr val="tx1"/>
              </a:buClr>
            </a:pPr>
            <a:r>
              <a:rPr lang="en-US" sz="1800" dirty="0"/>
              <a:t>Providers may fail to take into account differing responses to medication</a:t>
            </a:r>
          </a:p>
          <a:p>
            <a:pPr>
              <a:buClr>
                <a:schemeClr val="tx1"/>
              </a:buClr>
            </a:pPr>
            <a:r>
              <a:rPr lang="en-US" sz="1800" dirty="0"/>
              <a:t>Providers may lack knowledge about traditional remedies, leading to harmful drug interactions</a:t>
            </a:r>
          </a:p>
          <a:p>
            <a:pPr>
              <a:buClr>
                <a:schemeClr val="tx1"/>
              </a:buClr>
            </a:pPr>
            <a:r>
              <a:rPr lang="en-US" sz="1800" dirty="0"/>
              <a:t>Patients may not adhere to medical advice because they do not understand or do not trust the provider</a:t>
            </a:r>
          </a:p>
          <a:p>
            <a:pPr>
              <a:buClr>
                <a:schemeClr val="tx1"/>
              </a:buClr>
            </a:pPr>
            <a:r>
              <a:rPr lang="en-US" sz="1800" dirty="0"/>
              <a:t>Providers may order more or fewer diagnostic tests for patients of different cultural backgrounds</a:t>
            </a:r>
          </a:p>
          <a:p>
            <a:pPr marL="457200" indent="-457200">
              <a:buClr>
                <a:srgbClr val="2F305C"/>
              </a:buClr>
              <a:buFont typeface="+mj-lt"/>
              <a:buAutoNum type="alphaUcPeriod"/>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2164478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103395"/>
            <a:ext cx="8432025" cy="495590"/>
          </a:xfrm>
        </p:spPr>
        <p:txBody>
          <a:bodyPr>
            <a:noAutofit/>
          </a:bodyPr>
          <a:lstStyle/>
          <a:p>
            <a:r>
              <a:rPr lang="en-US" sz="3200" dirty="0">
                <a:latin typeface="+mn-lt"/>
              </a:rPr>
              <a:t>What Is Your Role?</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844191"/>
            <a:ext cx="8337792" cy="228108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a:buClr>
                <a:schemeClr val="tx1"/>
              </a:buClr>
            </a:pPr>
            <a:r>
              <a:rPr lang="en-US" sz="1800" dirty="0"/>
              <a:t>Think about your role at Meridian Complete.</a:t>
            </a:r>
          </a:p>
          <a:p>
            <a:pPr>
              <a:buClr>
                <a:schemeClr val="tx1"/>
              </a:buClr>
            </a:pPr>
            <a:r>
              <a:rPr lang="en-US" sz="1800" dirty="0"/>
              <a:t>How do you apply what you learned / discussed in this training to your everyday operations?</a:t>
            </a:r>
          </a:p>
          <a:p>
            <a:pPr>
              <a:buClr>
                <a:schemeClr val="tx1"/>
              </a:buClr>
            </a:pPr>
            <a:r>
              <a:rPr lang="en-US" sz="1800" dirty="0"/>
              <a:t>What is the culture of your office/working environment?</a:t>
            </a:r>
          </a:p>
          <a:p>
            <a:pPr marL="0" indent="0">
              <a:buClr>
                <a:srgbClr val="2F305C"/>
              </a:buClr>
              <a:buNone/>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2198472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123649"/>
            <a:ext cx="8432025" cy="495590"/>
          </a:xfrm>
        </p:spPr>
        <p:txBody>
          <a:bodyPr>
            <a:noAutofit/>
          </a:bodyPr>
          <a:lstStyle/>
          <a:p>
            <a:r>
              <a:rPr lang="en-US" sz="3200" dirty="0">
                <a:latin typeface="+mn-lt"/>
              </a:rPr>
              <a:t>Positive Impacts of </a:t>
            </a:r>
            <a:r>
              <a:rPr lang="en-US" sz="3200" dirty="0" smtClean="0">
                <a:latin typeface="+mn-lt"/>
              </a:rPr>
              <a:t>Cultural </a:t>
            </a:r>
            <a:r>
              <a:rPr lang="en-US" sz="3200" dirty="0">
                <a:latin typeface="+mn-lt"/>
              </a:rPr>
              <a:t>Competency</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619239"/>
            <a:ext cx="8337792" cy="304191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a:buClr>
                <a:schemeClr val="tx1"/>
              </a:buClr>
            </a:pPr>
            <a:r>
              <a:rPr lang="en-US" sz="1800" dirty="0"/>
              <a:t>More successful patient education</a:t>
            </a:r>
          </a:p>
          <a:p>
            <a:pPr>
              <a:buClr>
                <a:schemeClr val="tx1"/>
              </a:buClr>
            </a:pPr>
            <a:r>
              <a:rPr lang="en-US" sz="1800" dirty="0"/>
              <a:t>Increases in patient’s health care seeking behavior</a:t>
            </a:r>
          </a:p>
          <a:p>
            <a:pPr>
              <a:buClr>
                <a:schemeClr val="tx1"/>
              </a:buClr>
            </a:pPr>
            <a:r>
              <a:rPr lang="en-US" sz="1800" dirty="0"/>
              <a:t>More appropriate testing and screening</a:t>
            </a:r>
          </a:p>
          <a:p>
            <a:pPr>
              <a:buClr>
                <a:schemeClr val="tx1"/>
              </a:buClr>
            </a:pPr>
            <a:r>
              <a:rPr lang="en-US" sz="1800" dirty="0"/>
              <a:t>Fewer diagnostic errors</a:t>
            </a:r>
          </a:p>
          <a:p>
            <a:pPr>
              <a:buClr>
                <a:schemeClr val="tx1"/>
              </a:buClr>
            </a:pPr>
            <a:r>
              <a:rPr lang="en-US" sz="1800" dirty="0"/>
              <a:t>Avoidance of drug complications</a:t>
            </a:r>
          </a:p>
          <a:p>
            <a:pPr>
              <a:buClr>
                <a:schemeClr val="tx1"/>
              </a:buClr>
            </a:pPr>
            <a:r>
              <a:rPr lang="en-US" sz="1800" dirty="0"/>
              <a:t>Greater adherence to medical advice</a:t>
            </a:r>
          </a:p>
          <a:p>
            <a:pPr>
              <a:buClr>
                <a:schemeClr val="tx1"/>
              </a:buClr>
            </a:pPr>
            <a:r>
              <a:rPr lang="en-US" sz="1800" dirty="0"/>
              <a:t>Expanded choices and access to high-quality clinicians</a:t>
            </a:r>
          </a:p>
          <a:p>
            <a:pPr marL="0" indent="0">
              <a:buClr>
                <a:srgbClr val="2F305C"/>
              </a:buClr>
              <a:buNone/>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296382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123649"/>
            <a:ext cx="8432025" cy="495590"/>
          </a:xfrm>
        </p:spPr>
        <p:txBody>
          <a:bodyPr>
            <a:noAutofit/>
          </a:bodyPr>
          <a:lstStyle/>
          <a:p>
            <a:r>
              <a:rPr lang="en-US" sz="3200" dirty="0">
                <a:latin typeface="+mn-lt"/>
              </a:rPr>
              <a:t>What is the Americans with Disabilities Act (ADA)?</a:t>
            </a:r>
            <a:endParaRPr lang="en-US" sz="32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716961"/>
            <a:ext cx="8337792" cy="304191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2F305C"/>
              </a:buClr>
              <a:buNone/>
            </a:pPr>
            <a:r>
              <a:rPr lang="en-US" sz="2300" kern="0" dirty="0" smtClean="0">
                <a:solidFill>
                  <a:srgbClr val="231F20"/>
                </a:solidFill>
                <a:latin typeface="Arial" panose="020B0604020202020204" pitchFamily="34" charset="0"/>
                <a:cs typeface="Arial" panose="020B0604020202020204" pitchFamily="34" charset="0"/>
              </a:rPr>
              <a:t> </a:t>
            </a:r>
          </a:p>
          <a:p>
            <a:pPr marL="0" indent="0">
              <a:buNone/>
            </a:pPr>
            <a:r>
              <a:rPr lang="en-US" sz="1800" b="1" dirty="0"/>
              <a:t>The Americans with Disabilities Act (ADA) </a:t>
            </a:r>
            <a:r>
              <a:rPr lang="en-US" sz="1800" dirty="0"/>
              <a:t>became law in 1990. The ADA is a civil rights law that prohibits discrimination against individuals with disabilities in all areas of public life, including jobs, schools, transportation, and all public and private places that are open to the general public. The purpose of the law is to make sure that people with disabilities have the same rights and opportunities as everyone else. The ADA gives civil rights protections to individuals with disabilities similar to those provided to individuals on the basis of race, color, sex, national origin, age, and religion. It guarantees equal opportunity for individuals with disabilities in public accommodations, employment, transportation, state and local government services, and telecommunications. The ADA is divided into five titles (or sections) that relate to different areas of public life</a:t>
            </a:r>
          </a:p>
          <a:p>
            <a:pPr marL="0" indent="0">
              <a:buClr>
                <a:srgbClr val="2F305C"/>
              </a:buClr>
              <a:buNone/>
            </a:pPr>
            <a:endParaRPr lang="en-US" dirty="0" smtClean="0"/>
          </a:p>
          <a:p>
            <a:pPr marL="457200" indent="-457200">
              <a:buClr>
                <a:srgbClr val="2F305C"/>
              </a:buClr>
              <a:buFont typeface="+mj-lt"/>
              <a:buAutoNum type="alphaUcPeriod"/>
            </a:pPr>
            <a:endParaRPr lang="en-US" dirty="0"/>
          </a:p>
        </p:txBody>
      </p:sp>
    </p:spTree>
    <p:extLst>
      <p:ext uri="{BB962C8B-B14F-4D97-AF65-F5344CB8AC3E}">
        <p14:creationId xmlns:p14="http://schemas.microsoft.com/office/powerpoint/2010/main" val="2576757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37564"/>
            <a:ext cx="8432025" cy="495590"/>
          </a:xfrm>
        </p:spPr>
        <p:txBody>
          <a:bodyPr>
            <a:noAutofit/>
          </a:bodyPr>
          <a:lstStyle/>
          <a:p>
            <a:r>
              <a:rPr lang="en-US" sz="2800" dirty="0">
                <a:latin typeface="+mn-lt"/>
              </a:rPr>
              <a:t>Examples of conditions that are impairments</a:t>
            </a:r>
            <a:endParaRPr lang="en-US" sz="2800" dirty="0">
              <a:latin typeface="+mn-lt"/>
            </a:endParaRPr>
          </a:p>
        </p:txBody>
      </p:sp>
      <p:sp>
        <p:nvSpPr>
          <p:cNvPr id="4" name="Content Placeholder 2"/>
          <p:cNvSpPr txBox="1">
            <a:spLocks/>
          </p:cNvSpPr>
          <p:nvPr/>
        </p:nvSpPr>
        <p:spPr>
          <a:xfrm>
            <a:off x="418810" y="161780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6" name="Content Placeholder 7"/>
          <p:cNvSpPr txBox="1">
            <a:spLocks/>
          </p:cNvSpPr>
          <p:nvPr/>
        </p:nvSpPr>
        <p:spPr>
          <a:xfrm>
            <a:off x="1096786" y="1753589"/>
            <a:ext cx="3193037" cy="2429013"/>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pPr>
            <a:r>
              <a:rPr lang="en-US" sz="1500" dirty="0" smtClean="0"/>
              <a:t>AIDS, and its symptoms</a:t>
            </a:r>
          </a:p>
          <a:p>
            <a:pPr>
              <a:buClr>
                <a:schemeClr val="tx1"/>
              </a:buClr>
            </a:pPr>
            <a:r>
              <a:rPr lang="en-US" sz="1500" dirty="0" smtClean="0"/>
              <a:t>Alcoholism</a:t>
            </a:r>
          </a:p>
          <a:p>
            <a:pPr>
              <a:buClr>
                <a:schemeClr val="tx1"/>
              </a:buClr>
            </a:pPr>
            <a:r>
              <a:rPr lang="en-US" sz="1500" dirty="0" smtClean="0"/>
              <a:t>Asthma</a:t>
            </a:r>
          </a:p>
          <a:p>
            <a:pPr>
              <a:buClr>
                <a:schemeClr val="tx1"/>
              </a:buClr>
            </a:pPr>
            <a:r>
              <a:rPr lang="en-US" sz="1500" dirty="0" smtClean="0"/>
              <a:t>Blindness or other visual impairments</a:t>
            </a:r>
          </a:p>
          <a:p>
            <a:pPr>
              <a:buClr>
                <a:schemeClr val="tx1"/>
              </a:buClr>
            </a:pPr>
            <a:r>
              <a:rPr lang="en-US" sz="1500" dirty="0" smtClean="0"/>
              <a:t>Cancer</a:t>
            </a:r>
          </a:p>
          <a:p>
            <a:pPr>
              <a:buClr>
                <a:schemeClr val="tx1"/>
              </a:buClr>
            </a:pPr>
            <a:r>
              <a:rPr lang="en-US" sz="1500" dirty="0" smtClean="0"/>
              <a:t>Cerebral palsy</a:t>
            </a:r>
          </a:p>
          <a:p>
            <a:pPr>
              <a:buClr>
                <a:schemeClr val="tx1"/>
              </a:buClr>
            </a:pPr>
            <a:r>
              <a:rPr lang="en-US" sz="1500" dirty="0" smtClean="0"/>
              <a:t>Depression</a:t>
            </a:r>
          </a:p>
          <a:p>
            <a:pPr>
              <a:buClr>
                <a:schemeClr val="tx1"/>
              </a:buClr>
            </a:pPr>
            <a:r>
              <a:rPr lang="en-US" sz="1500" dirty="0" smtClean="0"/>
              <a:t>Diabetes</a:t>
            </a:r>
          </a:p>
          <a:p>
            <a:pPr>
              <a:buClr>
                <a:schemeClr val="tx1"/>
              </a:buClr>
            </a:pPr>
            <a:r>
              <a:rPr lang="en-US" sz="1500" dirty="0" smtClean="0"/>
              <a:t>Epilepsy</a:t>
            </a:r>
          </a:p>
          <a:p>
            <a:pPr marL="0" indent="0">
              <a:buClr>
                <a:schemeClr val="accent4"/>
              </a:buClr>
              <a:buFont typeface="Arial" panose="020B0604020202020204" pitchFamily="34" charset="0"/>
              <a:buNone/>
            </a:pPr>
            <a:endParaRPr lang="en-US" dirty="0"/>
          </a:p>
        </p:txBody>
      </p:sp>
      <p:sp>
        <p:nvSpPr>
          <p:cNvPr id="7" name="Content Placeholder 8"/>
          <p:cNvSpPr txBox="1">
            <a:spLocks/>
          </p:cNvSpPr>
          <p:nvPr/>
        </p:nvSpPr>
        <p:spPr>
          <a:xfrm>
            <a:off x="4967799" y="1703237"/>
            <a:ext cx="2851717" cy="2847157"/>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pPr>
            <a:r>
              <a:rPr lang="en-US" sz="1400" dirty="0" smtClean="0"/>
              <a:t>Hearing or speech impairments</a:t>
            </a:r>
          </a:p>
          <a:p>
            <a:pPr>
              <a:buClr>
                <a:schemeClr val="tx1"/>
              </a:buClr>
            </a:pPr>
            <a:r>
              <a:rPr lang="en-US" sz="1400" dirty="0" smtClean="0"/>
              <a:t>Heart Disease</a:t>
            </a:r>
          </a:p>
          <a:p>
            <a:pPr>
              <a:buClr>
                <a:schemeClr val="tx1"/>
              </a:buClr>
            </a:pPr>
            <a:r>
              <a:rPr lang="en-US" sz="1400" dirty="0" smtClean="0"/>
              <a:t>Migraine Headaches</a:t>
            </a:r>
          </a:p>
          <a:p>
            <a:pPr>
              <a:buClr>
                <a:schemeClr val="tx1"/>
              </a:buClr>
            </a:pPr>
            <a:r>
              <a:rPr lang="en-US" sz="1400" dirty="0" smtClean="0"/>
              <a:t>Multiple sclerosis</a:t>
            </a:r>
          </a:p>
          <a:p>
            <a:pPr>
              <a:buClr>
                <a:schemeClr val="tx1"/>
              </a:buClr>
            </a:pPr>
            <a:r>
              <a:rPr lang="en-US" sz="1400" dirty="0" smtClean="0"/>
              <a:t>Muscular dystrophy</a:t>
            </a:r>
          </a:p>
          <a:p>
            <a:pPr>
              <a:buClr>
                <a:schemeClr val="tx1"/>
              </a:buClr>
            </a:pPr>
            <a:r>
              <a:rPr lang="en-US" sz="1400" dirty="0" smtClean="0"/>
              <a:t>Orthopedic impairments</a:t>
            </a:r>
          </a:p>
          <a:p>
            <a:pPr>
              <a:buClr>
                <a:schemeClr val="tx1"/>
              </a:buClr>
            </a:pPr>
            <a:r>
              <a:rPr lang="en-US" sz="1400" dirty="0" smtClean="0"/>
              <a:t>Paralysis</a:t>
            </a:r>
          </a:p>
          <a:p>
            <a:pPr>
              <a:buClr>
                <a:schemeClr val="tx1"/>
              </a:buClr>
            </a:pPr>
            <a:r>
              <a:rPr lang="en-US" sz="1400" dirty="0" smtClean="0"/>
              <a:t>Complications from Pregnancy</a:t>
            </a:r>
          </a:p>
          <a:p>
            <a:pPr>
              <a:buClr>
                <a:schemeClr val="tx1"/>
              </a:buClr>
            </a:pPr>
            <a:r>
              <a:rPr lang="en-US" sz="1400" dirty="0" smtClean="0"/>
              <a:t>Thyroid gland disorders</a:t>
            </a:r>
          </a:p>
          <a:p>
            <a:pPr>
              <a:buClr>
                <a:schemeClr val="tx1"/>
              </a:buClr>
            </a:pPr>
            <a:r>
              <a:rPr lang="en-US" sz="1400" dirty="0" smtClean="0"/>
              <a:t>Tuberculosis</a:t>
            </a:r>
          </a:p>
          <a:p>
            <a:pPr>
              <a:buClr>
                <a:schemeClr val="tx1"/>
              </a:buClr>
            </a:pPr>
            <a:r>
              <a:rPr lang="en-US" sz="1400" dirty="0" smtClean="0"/>
              <a:t>Loss of body parts</a:t>
            </a:r>
          </a:p>
          <a:p>
            <a:pPr>
              <a:buClr>
                <a:schemeClr val="accent4"/>
              </a:buClr>
            </a:pPr>
            <a:endParaRPr lang="en-US" dirty="0" smtClean="0"/>
          </a:p>
          <a:p>
            <a:pPr>
              <a:buClr>
                <a:schemeClr val="accent4"/>
              </a:buClr>
            </a:pPr>
            <a:endParaRPr lang="en-US" dirty="0"/>
          </a:p>
        </p:txBody>
      </p:sp>
      <p:sp>
        <p:nvSpPr>
          <p:cNvPr id="3" name="Rectangle 2"/>
          <p:cNvSpPr/>
          <p:nvPr/>
        </p:nvSpPr>
        <p:spPr>
          <a:xfrm>
            <a:off x="331557" y="4403036"/>
            <a:ext cx="8683310" cy="553998"/>
          </a:xfrm>
          <a:prstGeom prst="rect">
            <a:avLst/>
          </a:prstGeom>
        </p:spPr>
        <p:txBody>
          <a:bodyPr wrap="square">
            <a:spAutoFit/>
          </a:bodyPr>
          <a:lstStyle/>
          <a:p>
            <a:r>
              <a:rPr lang="en-US" sz="1000" dirty="0"/>
              <a:t>Certain temporary, non-chronic impairments of short duration with little or no residual effects usually are not disabilities. Likewise, environmental conditions and alternative lifestyles are not protected. A person currently engaging in the illegal use of drugs is not considered an individual with a disability. This refers both to the illegal use of unlawful drugs such as cocaine as well as prescription drugs.</a:t>
            </a:r>
            <a:endParaRPr lang="en-US" sz="1000" dirty="0"/>
          </a:p>
        </p:txBody>
      </p:sp>
    </p:spTree>
    <p:extLst>
      <p:ext uri="{BB962C8B-B14F-4D97-AF65-F5344CB8AC3E}">
        <p14:creationId xmlns:p14="http://schemas.microsoft.com/office/powerpoint/2010/main" val="3178460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37564"/>
            <a:ext cx="8432025" cy="495590"/>
          </a:xfrm>
        </p:spPr>
        <p:txBody>
          <a:bodyPr>
            <a:noAutofit/>
          </a:bodyPr>
          <a:lstStyle/>
          <a:p>
            <a:r>
              <a:rPr lang="en-US" sz="2800" dirty="0">
                <a:latin typeface="+mn-lt"/>
              </a:rPr>
              <a:t>What is BEP? Our Policy tied to Purpose</a:t>
            </a:r>
            <a:endParaRPr lang="en-US" sz="2800" dirty="0">
              <a:latin typeface="+mn-lt"/>
            </a:endParaRPr>
          </a:p>
        </p:txBody>
      </p:sp>
      <p:sp>
        <p:nvSpPr>
          <p:cNvPr id="4" name="Content Placeholder 2"/>
          <p:cNvSpPr txBox="1">
            <a:spLocks/>
          </p:cNvSpPr>
          <p:nvPr/>
        </p:nvSpPr>
        <p:spPr>
          <a:xfrm>
            <a:off x="418810" y="1638749"/>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3" name="Rectangle 2"/>
          <p:cNvSpPr/>
          <p:nvPr/>
        </p:nvSpPr>
        <p:spPr>
          <a:xfrm>
            <a:off x="244305" y="1571705"/>
            <a:ext cx="8683310" cy="3570208"/>
          </a:xfrm>
          <a:prstGeom prst="rect">
            <a:avLst/>
          </a:prstGeom>
        </p:spPr>
        <p:txBody>
          <a:bodyPr wrap="square">
            <a:spAutoFit/>
          </a:bodyPr>
          <a:lstStyle/>
          <a:p>
            <a:pPr algn="ctr"/>
            <a:endParaRPr lang="en-US" sz="2200" b="1" dirty="0" smtClean="0"/>
          </a:p>
          <a:p>
            <a:pPr algn="ctr"/>
            <a:r>
              <a:rPr lang="en-US" sz="2200" b="1" dirty="0" smtClean="0"/>
              <a:t>B</a:t>
            </a:r>
            <a:r>
              <a:rPr lang="x-none" sz="2200" b="1" dirty="0"/>
              <a:t>usiness Enterprise Program</a:t>
            </a:r>
            <a:endParaRPr lang="en-US" sz="2200" b="1" dirty="0"/>
          </a:p>
          <a:p>
            <a:pPr marL="400050" lvl="1" indent="0">
              <a:buNone/>
            </a:pPr>
            <a:r>
              <a:rPr lang="x-none" sz="1400" dirty="0"/>
              <a:t>Act for Minorities, Females and Persons with Disabilities (BEP) – </a:t>
            </a:r>
            <a:endParaRPr lang="en-US" sz="1400" dirty="0"/>
          </a:p>
          <a:p>
            <a:pPr marL="400050" lvl="1" indent="0">
              <a:buNone/>
            </a:pPr>
            <a:r>
              <a:rPr lang="x-none" sz="1400" dirty="0"/>
              <a:t>The State law, 30 ILCS 575, that establishes a goal for contracting with businesses that have been certified as owned and controlled by individuals who are </a:t>
            </a:r>
            <a:r>
              <a:rPr lang="x-none" sz="1400" u="sng" dirty="0"/>
              <a:t>minority</a:t>
            </a:r>
            <a:r>
              <a:rPr lang="x-none" sz="1400" dirty="0"/>
              <a:t>, </a:t>
            </a:r>
            <a:r>
              <a:rPr lang="x-none" sz="1400" u="sng" dirty="0"/>
              <a:t>female</a:t>
            </a:r>
            <a:r>
              <a:rPr lang="x-none" sz="1400" dirty="0"/>
              <a:t> or who have </a:t>
            </a:r>
            <a:r>
              <a:rPr lang="x-none" sz="1400" u="sng" dirty="0"/>
              <a:t>disabilities</a:t>
            </a:r>
            <a:r>
              <a:rPr lang="x-none" sz="1400" dirty="0"/>
              <a:t>.</a:t>
            </a:r>
            <a:r>
              <a:rPr lang="en-US" sz="1400" dirty="0"/>
              <a:t> </a:t>
            </a:r>
          </a:p>
          <a:p>
            <a:r>
              <a:rPr lang="en-US" sz="1400" dirty="0"/>
              <a:t>			 </a:t>
            </a:r>
            <a:r>
              <a:rPr lang="en-US" sz="1400" b="1" dirty="0"/>
              <a:t>    </a:t>
            </a:r>
            <a:r>
              <a:rPr lang="en-US" sz="1400" dirty="0"/>
              <a:t> </a:t>
            </a:r>
            <a:r>
              <a:rPr lang="en-US" sz="1400" b="1" dirty="0">
                <a:hlinkClick r:id="rId2" action="ppaction://hlinkfile"/>
              </a:rPr>
              <a:t>BEP Policy </a:t>
            </a:r>
            <a:r>
              <a:rPr lang="en-US" sz="1400" b="1" dirty="0" smtClean="0">
                <a:hlinkClick r:id="rId2" action="ppaction://hlinkfile"/>
              </a:rPr>
              <a:t>IL.OPS.31</a:t>
            </a:r>
            <a:endParaRPr lang="en-US" sz="1400" b="1" dirty="0" smtClean="0"/>
          </a:p>
          <a:p>
            <a:pPr algn="ctr"/>
            <a:r>
              <a:rPr lang="en-US" sz="1400" b="1" dirty="0" smtClean="0"/>
              <a:t>Our </a:t>
            </a:r>
            <a:r>
              <a:rPr lang="en-US" sz="1400" b="1" dirty="0"/>
              <a:t>Purpose </a:t>
            </a:r>
          </a:p>
          <a:p>
            <a:pPr marL="400050" lvl="1" indent="0" algn="ctr">
              <a:buNone/>
            </a:pPr>
            <a:r>
              <a:rPr lang="en-US" sz="1400" b="1" dirty="0"/>
              <a:t>“Transform the health of the community one member at a time”</a:t>
            </a:r>
          </a:p>
          <a:p>
            <a:pPr marL="400050" lvl="1" indent="0">
              <a:buNone/>
            </a:pPr>
            <a:r>
              <a:rPr lang="en-US" sz="1400" u="sng" dirty="0"/>
              <a:t>The community </a:t>
            </a:r>
            <a:r>
              <a:rPr lang="en-US" sz="1400" dirty="0"/>
              <a:t>includes businesses that are part of the BEP program.  Engaging these community partners therefore </a:t>
            </a:r>
            <a:r>
              <a:rPr lang="en-US" sz="1400" u="sng" dirty="0"/>
              <a:t>aligns to our purpose</a:t>
            </a:r>
            <a:r>
              <a:rPr lang="en-US" sz="1400" dirty="0"/>
              <a:t>.  These businesses can help build the economic vitality of the community by creating jobs, building the tax base, and carrying a </a:t>
            </a:r>
            <a:r>
              <a:rPr lang="en-US" sz="1400" u="sng" dirty="0"/>
              <a:t>positive brand message</a:t>
            </a:r>
            <a:r>
              <a:rPr lang="en-US" sz="1400" dirty="0"/>
              <a:t> to the community when they are aligned and believe in a corporation’s commitment.  On the other hand when these businesses do not, they can create an unfavorable brand image for organizations with state contracts and BEP goals</a:t>
            </a:r>
            <a:r>
              <a:rPr lang="en-US" sz="1400" dirty="0" smtClean="0"/>
              <a:t>.</a:t>
            </a:r>
          </a:p>
          <a:p>
            <a:pPr marL="400050" lvl="1" indent="0">
              <a:buNone/>
            </a:pPr>
            <a:endParaRPr lang="en-US" sz="1400" dirty="0"/>
          </a:p>
          <a:p>
            <a:pPr marL="400050" lvl="1" indent="0">
              <a:buNone/>
            </a:pPr>
            <a:endParaRPr lang="en-US" sz="1400" dirty="0"/>
          </a:p>
        </p:txBody>
      </p:sp>
    </p:spTree>
    <p:extLst>
      <p:ext uri="{BB962C8B-B14F-4D97-AF65-F5344CB8AC3E}">
        <p14:creationId xmlns:p14="http://schemas.microsoft.com/office/powerpoint/2010/main" val="1491552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881745"/>
            <a:ext cx="8432025" cy="495590"/>
          </a:xfrm>
        </p:spPr>
        <p:txBody>
          <a:bodyPr>
            <a:noAutofit/>
          </a:bodyPr>
          <a:lstStyle/>
          <a:p>
            <a:r>
              <a:rPr lang="en-US" sz="2800" dirty="0">
                <a:latin typeface="+mn-lt"/>
              </a:rPr>
              <a:t>Roles and Responsibilities At-A-Glance </a:t>
            </a:r>
            <a:endParaRPr lang="en-US" sz="2800" dirty="0">
              <a:latin typeface="+mn-lt"/>
            </a:endParaRPr>
          </a:p>
        </p:txBody>
      </p:sp>
      <p:sp>
        <p:nvSpPr>
          <p:cNvPr id="4" name="Content Placeholder 2"/>
          <p:cNvSpPr txBox="1">
            <a:spLocks/>
          </p:cNvSpPr>
          <p:nvPr/>
        </p:nvSpPr>
        <p:spPr>
          <a:xfrm>
            <a:off x="418810" y="1638749"/>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Rounded Rectangle 4"/>
          <p:cNvSpPr/>
          <p:nvPr/>
        </p:nvSpPr>
        <p:spPr>
          <a:xfrm>
            <a:off x="720507" y="1589301"/>
            <a:ext cx="1376799" cy="56811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Business Owner (BO)</a:t>
            </a:r>
            <a:endParaRPr lang="en-US" dirty="0"/>
          </a:p>
        </p:txBody>
      </p:sp>
      <p:sp>
        <p:nvSpPr>
          <p:cNvPr id="6" name="Content Placeholder 7"/>
          <p:cNvSpPr txBox="1">
            <a:spLocks/>
          </p:cNvSpPr>
          <p:nvPr/>
        </p:nvSpPr>
        <p:spPr>
          <a:xfrm>
            <a:off x="286186" y="2217952"/>
            <a:ext cx="2091879" cy="277983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defTabSz="914400">
              <a:spcBef>
                <a:spcPts val="600"/>
              </a:spcBef>
            </a:pPr>
            <a:r>
              <a:rPr lang="en-US" sz="800" dirty="0" smtClean="0">
                <a:solidFill>
                  <a:srgbClr val="7F7F7F"/>
                </a:solidFill>
              </a:rPr>
              <a:t>Determine business need and verify BEP certification in the BEP Directory</a:t>
            </a:r>
          </a:p>
          <a:p>
            <a:pPr marL="285750" indent="-285750" defTabSz="914400">
              <a:spcBef>
                <a:spcPts val="600"/>
              </a:spcBef>
            </a:pPr>
            <a:r>
              <a:rPr lang="en-US" sz="800" dirty="0" smtClean="0">
                <a:solidFill>
                  <a:srgbClr val="7F7F7F"/>
                </a:solidFill>
              </a:rPr>
              <a:t>Obtain Request for Proposal (RFP) from the Vendor </a:t>
            </a:r>
          </a:p>
          <a:p>
            <a:pPr marL="285750" indent="-285750" defTabSz="914400">
              <a:spcBef>
                <a:spcPts val="600"/>
              </a:spcBef>
            </a:pPr>
            <a:r>
              <a:rPr lang="en-US" sz="800" dirty="0" smtClean="0">
                <a:solidFill>
                  <a:srgbClr val="7F7F7F"/>
                </a:solidFill>
              </a:rPr>
              <a:t>Submit RFP to Sr. Director of BEP for approval</a:t>
            </a:r>
          </a:p>
          <a:p>
            <a:pPr marL="285750" indent="-285750" defTabSz="914400">
              <a:spcBef>
                <a:spcPts val="600"/>
              </a:spcBef>
            </a:pPr>
            <a:r>
              <a:rPr lang="en-US" sz="800" dirty="0" smtClean="0">
                <a:solidFill>
                  <a:srgbClr val="7F7F7F"/>
                </a:solidFill>
              </a:rPr>
              <a:t>Obtain completed signed Letter of Intent (LOI), Business Associates Agreement (BAA), Non Disclosure Agreement (NDA), and State of Work (SOW) in collaboration with Vendor Management</a:t>
            </a:r>
          </a:p>
          <a:p>
            <a:pPr marL="285750" indent="-285750" defTabSz="914400">
              <a:spcBef>
                <a:spcPts val="600"/>
              </a:spcBef>
            </a:pPr>
            <a:r>
              <a:rPr lang="en-US" sz="800" dirty="0" smtClean="0">
                <a:solidFill>
                  <a:srgbClr val="7F7F7F"/>
                </a:solidFill>
              </a:rPr>
              <a:t>Work with vendor, Finance and Sr. Director of BEP to finalize vendor agreement and LOI %/ $ Amount</a:t>
            </a:r>
          </a:p>
          <a:p>
            <a:pPr marL="285750" indent="-285750" defTabSz="914400">
              <a:spcBef>
                <a:spcPts val="600"/>
              </a:spcBef>
            </a:pPr>
            <a:r>
              <a:rPr lang="en-US" sz="800" dirty="0" smtClean="0">
                <a:solidFill>
                  <a:srgbClr val="7F7F7F"/>
                </a:solidFill>
              </a:rPr>
              <a:t>Write business justification</a:t>
            </a:r>
          </a:p>
          <a:p>
            <a:pPr marL="285750" indent="-285750" defTabSz="914400">
              <a:spcBef>
                <a:spcPts val="600"/>
              </a:spcBef>
            </a:pPr>
            <a:r>
              <a:rPr lang="en-US" sz="800" dirty="0" smtClean="0">
                <a:solidFill>
                  <a:srgbClr val="7F7F7F"/>
                </a:solidFill>
              </a:rPr>
              <a:t>Document Good Faith Efforts</a:t>
            </a:r>
          </a:p>
          <a:p>
            <a:pPr marL="285750" indent="-285750" defTabSz="914400">
              <a:spcBef>
                <a:spcPts val="600"/>
              </a:spcBef>
            </a:pPr>
            <a:r>
              <a:rPr lang="en-US" sz="800" dirty="0" smtClean="0">
                <a:solidFill>
                  <a:srgbClr val="7F7F7F"/>
                </a:solidFill>
              </a:rPr>
              <a:t>Ongoing day-to-day relationship oversight</a:t>
            </a:r>
          </a:p>
          <a:p>
            <a:endParaRPr lang="en-US" dirty="0"/>
          </a:p>
        </p:txBody>
      </p:sp>
      <p:sp>
        <p:nvSpPr>
          <p:cNvPr id="7" name="Rounded Rectangle 6"/>
          <p:cNvSpPr/>
          <p:nvPr/>
        </p:nvSpPr>
        <p:spPr>
          <a:xfrm>
            <a:off x="2499446" y="1577490"/>
            <a:ext cx="1455295" cy="591733"/>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Sr. Director of BEP</a:t>
            </a:r>
            <a:endParaRPr lang="en-US" dirty="0"/>
          </a:p>
        </p:txBody>
      </p:sp>
      <p:sp>
        <p:nvSpPr>
          <p:cNvPr id="8" name="Rectangle 7"/>
          <p:cNvSpPr/>
          <p:nvPr/>
        </p:nvSpPr>
        <p:spPr>
          <a:xfrm>
            <a:off x="2260726" y="2258575"/>
            <a:ext cx="1995007" cy="2400657"/>
          </a:xfrm>
          <a:prstGeom prst="rect">
            <a:avLst/>
          </a:prstGeom>
        </p:spPr>
        <p:txBody>
          <a:bodyPr wrap="square">
            <a:spAutoFit/>
          </a:bodyPr>
          <a:lstStyle/>
          <a:p>
            <a:pPr marL="171450" lvl="0" indent="-171450">
              <a:spcBef>
                <a:spcPts val="600"/>
              </a:spcBef>
              <a:buFont typeface="Arial" panose="020B0604020202020204" pitchFamily="34" charset="0"/>
              <a:buChar char="•"/>
            </a:pPr>
            <a:r>
              <a:rPr lang="en-US" sz="800" dirty="0">
                <a:solidFill>
                  <a:srgbClr val="7F7F7F"/>
                </a:solidFill>
              </a:rPr>
              <a:t>Work with Vendor Management and Plan Leadership for RFP approval</a:t>
            </a:r>
          </a:p>
          <a:p>
            <a:pPr marL="171450" lvl="0" indent="-171450">
              <a:spcBef>
                <a:spcPts val="600"/>
              </a:spcBef>
              <a:buFont typeface="Arial" panose="020B0604020202020204" pitchFamily="34" charset="0"/>
              <a:buChar char="•"/>
            </a:pPr>
            <a:r>
              <a:rPr lang="en-US" sz="800" dirty="0">
                <a:solidFill>
                  <a:srgbClr val="7F7F7F"/>
                </a:solidFill>
              </a:rPr>
              <a:t>Monitor overall utilization and identify areas of opportunity</a:t>
            </a:r>
          </a:p>
          <a:p>
            <a:pPr marL="171450" lvl="0" indent="-171450">
              <a:spcBef>
                <a:spcPts val="600"/>
              </a:spcBef>
              <a:buFont typeface="Arial" panose="020B0604020202020204" pitchFamily="34" charset="0"/>
              <a:buChar char="•"/>
            </a:pPr>
            <a:r>
              <a:rPr lang="en-US" sz="800" dirty="0">
                <a:solidFill>
                  <a:srgbClr val="7F7F7F"/>
                </a:solidFill>
              </a:rPr>
              <a:t>Monitor spend in collaboration with Finance </a:t>
            </a:r>
          </a:p>
          <a:p>
            <a:pPr marL="171450" indent="-171450">
              <a:spcBef>
                <a:spcPts val="600"/>
              </a:spcBef>
              <a:buFont typeface="Arial" panose="020B0604020202020204" pitchFamily="34" charset="0"/>
              <a:buChar char="•"/>
            </a:pPr>
            <a:r>
              <a:rPr lang="en-US" sz="800" dirty="0">
                <a:solidFill>
                  <a:srgbClr val="7F7F7F"/>
                </a:solidFill>
              </a:rPr>
              <a:t>Monitor Good Faith Efforts Log and report to Plan Leadership</a:t>
            </a:r>
          </a:p>
          <a:p>
            <a:pPr marL="171450" lvl="0" indent="-171450">
              <a:spcBef>
                <a:spcPts val="600"/>
              </a:spcBef>
              <a:buFont typeface="Arial" panose="020B0604020202020204" pitchFamily="34" charset="0"/>
              <a:buChar char="•"/>
            </a:pPr>
            <a:r>
              <a:rPr lang="en-US" sz="800" dirty="0">
                <a:solidFill>
                  <a:srgbClr val="7F7F7F"/>
                </a:solidFill>
              </a:rPr>
              <a:t>Identify risk areas and report immediately to Plan Leadership </a:t>
            </a:r>
          </a:p>
          <a:p>
            <a:pPr marL="171450" lvl="0" indent="-171450">
              <a:spcBef>
                <a:spcPts val="600"/>
              </a:spcBef>
              <a:buFont typeface="Arial" panose="020B0604020202020204" pitchFamily="34" charset="0"/>
              <a:buChar char="•"/>
            </a:pPr>
            <a:r>
              <a:rPr lang="en-US" sz="800" dirty="0">
                <a:solidFill>
                  <a:srgbClr val="7F7F7F"/>
                </a:solidFill>
              </a:rPr>
              <a:t>Assist Business Owner and vendor with renewing BEP certification if vendor certification has expired</a:t>
            </a:r>
          </a:p>
          <a:p>
            <a:pPr lvl="0">
              <a:spcBef>
                <a:spcPts val="600"/>
              </a:spcBef>
            </a:pPr>
            <a:endParaRPr lang="en-US" sz="1600" dirty="0">
              <a:solidFill>
                <a:prstClr val="black"/>
              </a:solidFill>
            </a:endParaRPr>
          </a:p>
        </p:txBody>
      </p:sp>
      <p:sp>
        <p:nvSpPr>
          <p:cNvPr id="9" name="Rounded Rectangle 8"/>
          <p:cNvSpPr/>
          <p:nvPr/>
        </p:nvSpPr>
        <p:spPr>
          <a:xfrm>
            <a:off x="4255733" y="1589301"/>
            <a:ext cx="1493484" cy="553698"/>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Finance </a:t>
            </a:r>
            <a:endParaRPr lang="en-US" dirty="0"/>
          </a:p>
        </p:txBody>
      </p:sp>
      <p:sp>
        <p:nvSpPr>
          <p:cNvPr id="10" name="Rounded Rectangle 9"/>
          <p:cNvSpPr/>
          <p:nvPr/>
        </p:nvSpPr>
        <p:spPr>
          <a:xfrm>
            <a:off x="6174759" y="1612483"/>
            <a:ext cx="1590223" cy="517258"/>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Vendor Management</a:t>
            </a:r>
            <a:endParaRPr lang="en-US" dirty="0"/>
          </a:p>
        </p:txBody>
      </p:sp>
      <p:sp>
        <p:nvSpPr>
          <p:cNvPr id="11" name="Rectangle 10"/>
          <p:cNvSpPr/>
          <p:nvPr/>
        </p:nvSpPr>
        <p:spPr>
          <a:xfrm>
            <a:off x="4117022" y="2157411"/>
            <a:ext cx="1652094" cy="2139047"/>
          </a:xfrm>
          <a:prstGeom prst="rect">
            <a:avLst/>
          </a:prstGeom>
        </p:spPr>
        <p:txBody>
          <a:bodyPr wrap="square">
            <a:spAutoFit/>
          </a:bodyPr>
          <a:lstStyle/>
          <a:p>
            <a:pPr marL="285750" lvl="0" indent="-285750" defTabSz="914400">
              <a:spcBef>
                <a:spcPts val="600"/>
              </a:spcBef>
              <a:buFont typeface="Arial" panose="020B0604020202020204" pitchFamily="34" charset="0"/>
              <a:buChar char="•"/>
            </a:pPr>
            <a:r>
              <a:rPr lang="en-US" sz="800" dirty="0">
                <a:solidFill>
                  <a:srgbClr val="7F7F7F"/>
                </a:solidFill>
              </a:rPr>
              <a:t>Determine % or payment amount the vendor will contribute to the BEP utilization plan</a:t>
            </a:r>
          </a:p>
          <a:p>
            <a:pPr marL="285750" lvl="0" indent="-285750" defTabSz="914400">
              <a:spcBef>
                <a:spcPts val="600"/>
              </a:spcBef>
              <a:buFont typeface="Arial" panose="020B0604020202020204" pitchFamily="34" charset="0"/>
              <a:buChar char="•"/>
            </a:pPr>
            <a:r>
              <a:rPr lang="en-US" sz="800" dirty="0">
                <a:solidFill>
                  <a:srgbClr val="7F7F7F"/>
                </a:solidFill>
              </a:rPr>
              <a:t>Develop and monitor monthly and quarterly reports </a:t>
            </a:r>
          </a:p>
          <a:p>
            <a:pPr marL="285750" lvl="0" indent="-285750" defTabSz="914400">
              <a:spcBef>
                <a:spcPts val="600"/>
              </a:spcBef>
              <a:buFont typeface="Arial" panose="020B0604020202020204" pitchFamily="34" charset="0"/>
              <a:buChar char="•"/>
            </a:pPr>
            <a:r>
              <a:rPr lang="en-US" sz="800" dirty="0">
                <a:solidFill>
                  <a:srgbClr val="7F7F7F"/>
                </a:solidFill>
              </a:rPr>
              <a:t>Submit BEP reports to Sr. Director of BEP</a:t>
            </a:r>
          </a:p>
          <a:p>
            <a:pPr marL="285750" lvl="0" indent="-285750" defTabSz="914400">
              <a:spcBef>
                <a:spcPts val="600"/>
              </a:spcBef>
              <a:buFont typeface="Arial" panose="020B0604020202020204" pitchFamily="34" charset="0"/>
              <a:buChar char="•"/>
            </a:pPr>
            <a:r>
              <a:rPr lang="en-US" sz="800" dirty="0">
                <a:solidFill>
                  <a:srgbClr val="7F7F7F"/>
                </a:solidFill>
              </a:rPr>
              <a:t>Monitor BEP vendor certification status and exclude above reporting as appro</a:t>
            </a:r>
            <a:r>
              <a:rPr lang="en-US" sz="1000" dirty="0">
                <a:solidFill>
                  <a:srgbClr val="7F7F7F"/>
                </a:solidFill>
              </a:rPr>
              <a:t>priate</a:t>
            </a:r>
          </a:p>
          <a:p>
            <a:pPr marL="171450" lvl="0" indent="-171450" defTabSz="914400">
              <a:buFont typeface="Wingdings" panose="05000000000000000000" pitchFamily="2" charset="2"/>
              <a:buChar char="q"/>
            </a:pPr>
            <a:endParaRPr lang="en-US" sz="1200" dirty="0">
              <a:solidFill>
                <a:srgbClr val="231F20"/>
              </a:solidFill>
              <a:latin typeface="Arial" panose="020B0604020202020204"/>
            </a:endParaRPr>
          </a:p>
        </p:txBody>
      </p:sp>
      <p:sp>
        <p:nvSpPr>
          <p:cNvPr id="12" name="Rectangle 11"/>
          <p:cNvSpPr/>
          <p:nvPr/>
        </p:nvSpPr>
        <p:spPr>
          <a:xfrm flipH="1">
            <a:off x="6080809" y="2168557"/>
            <a:ext cx="1590221" cy="969496"/>
          </a:xfrm>
          <a:prstGeom prst="rect">
            <a:avLst/>
          </a:prstGeom>
        </p:spPr>
        <p:txBody>
          <a:bodyPr wrap="square">
            <a:spAutoFit/>
          </a:bodyPr>
          <a:lstStyle/>
          <a:p>
            <a:pPr marL="171450" lvl="0" indent="-171450" defTabSz="914400">
              <a:spcBef>
                <a:spcPts val="600"/>
              </a:spcBef>
              <a:buFont typeface="Arial" panose="020B0604020202020204" pitchFamily="34" charset="0"/>
              <a:buChar char="•"/>
            </a:pPr>
            <a:r>
              <a:rPr lang="en-US" sz="800" dirty="0">
                <a:solidFill>
                  <a:srgbClr val="7F7F7F"/>
                </a:solidFill>
              </a:rPr>
              <a:t>Assist Business Owner, Sr. Director of BEP, dept. leads with contracting process</a:t>
            </a:r>
          </a:p>
          <a:p>
            <a:pPr marL="171450" lvl="0" indent="-171450" defTabSz="914400">
              <a:spcBef>
                <a:spcPts val="600"/>
              </a:spcBef>
              <a:buFont typeface="Arial" panose="020B0604020202020204" pitchFamily="34" charset="0"/>
              <a:buChar char="•"/>
            </a:pPr>
            <a:r>
              <a:rPr lang="en-US" sz="800" dirty="0">
                <a:solidFill>
                  <a:srgbClr val="7F7F7F"/>
                </a:solidFill>
              </a:rPr>
              <a:t>Assist Business Owner with completing a Letter of Intent </a:t>
            </a:r>
          </a:p>
          <a:p>
            <a:pPr marL="285750" lvl="0" indent="-285750" defTabSz="914400">
              <a:buFont typeface="Arial" panose="020B0604020202020204" pitchFamily="34" charset="0"/>
              <a:buChar char="•"/>
            </a:pPr>
            <a:endParaRPr lang="en-US" sz="1200" dirty="0">
              <a:solidFill>
                <a:srgbClr val="231F20"/>
              </a:solidFill>
              <a:latin typeface="Arial" panose="020B0604020202020204"/>
            </a:endParaRPr>
          </a:p>
        </p:txBody>
      </p:sp>
      <p:sp>
        <p:nvSpPr>
          <p:cNvPr id="13" name="Rounded Rectangle 12"/>
          <p:cNvSpPr/>
          <p:nvPr/>
        </p:nvSpPr>
        <p:spPr>
          <a:xfrm>
            <a:off x="6007126" y="3534943"/>
            <a:ext cx="1946819" cy="298669"/>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Compliance</a:t>
            </a:r>
            <a:endParaRPr lang="en-US" dirty="0"/>
          </a:p>
        </p:txBody>
      </p:sp>
      <p:sp>
        <p:nvSpPr>
          <p:cNvPr id="14" name="Rectangle 13"/>
          <p:cNvSpPr/>
          <p:nvPr/>
        </p:nvSpPr>
        <p:spPr>
          <a:xfrm>
            <a:off x="4517895" y="3996079"/>
            <a:ext cx="4626105" cy="661720"/>
          </a:xfrm>
          <a:prstGeom prst="rect">
            <a:avLst/>
          </a:prstGeom>
        </p:spPr>
        <p:txBody>
          <a:bodyPr wrap="square">
            <a:spAutoFit/>
          </a:bodyPr>
          <a:lstStyle/>
          <a:p>
            <a:pPr marL="628650" lvl="1" indent="-171450" defTabSz="914400">
              <a:spcBef>
                <a:spcPts val="600"/>
              </a:spcBef>
              <a:buFont typeface="Arial" panose="020B0604020202020204" pitchFamily="34" charset="0"/>
              <a:buChar char="•"/>
            </a:pPr>
            <a:r>
              <a:rPr lang="en-US" sz="800" dirty="0">
                <a:solidFill>
                  <a:srgbClr val="7F7F7F"/>
                </a:solidFill>
              </a:rPr>
              <a:t>Submit LOI, Vendor Agreement, and written justification to State BEP Liaison for approval of new vendors</a:t>
            </a:r>
          </a:p>
          <a:p>
            <a:pPr marL="628650" lvl="1" indent="-171450" defTabSz="914400">
              <a:spcBef>
                <a:spcPts val="600"/>
              </a:spcBef>
              <a:buFont typeface="Arial" panose="020B0604020202020204" pitchFamily="34" charset="0"/>
              <a:buChar char="•"/>
            </a:pPr>
            <a:r>
              <a:rPr lang="en-US" sz="800" dirty="0">
                <a:solidFill>
                  <a:srgbClr val="7F7F7F"/>
                </a:solidFill>
              </a:rPr>
              <a:t>Monitor Compliance with BEP Contract requirements Monthly, Quarterly and Annually and submit quarterly reports to the State BEP Liaison</a:t>
            </a:r>
          </a:p>
        </p:txBody>
      </p:sp>
    </p:spTree>
    <p:extLst>
      <p:ext uri="{BB962C8B-B14F-4D97-AF65-F5344CB8AC3E}">
        <p14:creationId xmlns:p14="http://schemas.microsoft.com/office/powerpoint/2010/main" val="1881983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063" y="1389051"/>
            <a:ext cx="3537922" cy="495590"/>
          </a:xfrm>
        </p:spPr>
        <p:txBody>
          <a:bodyPr>
            <a:noAutofit/>
          </a:bodyPr>
          <a:lstStyle/>
          <a:p>
            <a:r>
              <a:rPr lang="en-US" sz="3200" dirty="0">
                <a:latin typeface="+mn-lt"/>
              </a:rPr>
              <a:t>What is Culture?</a:t>
            </a:r>
            <a:endParaRPr lang="en-US" sz="3200" dirty="0">
              <a:latin typeface="+mn-lt"/>
            </a:endParaRPr>
          </a:p>
        </p:txBody>
      </p:sp>
      <p:sp>
        <p:nvSpPr>
          <p:cNvPr id="3" name="Subtitle 2"/>
          <p:cNvSpPr txBox="1">
            <a:spLocks/>
          </p:cNvSpPr>
          <p:nvPr/>
        </p:nvSpPr>
        <p:spPr>
          <a:xfrm>
            <a:off x="336063" y="2533796"/>
            <a:ext cx="8165763" cy="13681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 lvl="0" indent="0">
              <a:lnSpc>
                <a:spcPct val="110000"/>
              </a:lnSpc>
              <a:spcBef>
                <a:spcPts val="800"/>
              </a:spcBef>
              <a:spcAft>
                <a:spcPts val="200"/>
              </a:spcAft>
              <a:buClr>
                <a:srgbClr val="7F7F7F"/>
              </a:buClr>
              <a:buNone/>
            </a:pPr>
            <a:r>
              <a:rPr lang="en-US" sz="1600" kern="0" dirty="0">
                <a:cs typeface="Arial"/>
              </a:rPr>
              <a:t>Integrated patterns of human behavior that includes thoughts, communications, actions, customs, beliefs, values, and institutions of racial, ethnic, religious, or social group.</a:t>
            </a:r>
            <a:endParaRPr lang="en-US" sz="1600" kern="0" dirty="0">
              <a:cs typeface="Arial"/>
            </a:endParaRPr>
          </a:p>
        </p:txBody>
      </p:sp>
    </p:spTree>
    <p:extLst>
      <p:ext uri="{BB962C8B-B14F-4D97-AF65-F5344CB8AC3E}">
        <p14:creationId xmlns:p14="http://schemas.microsoft.com/office/powerpoint/2010/main" val="1018307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89330"/>
            <a:ext cx="8432025" cy="495590"/>
          </a:xfrm>
        </p:spPr>
        <p:txBody>
          <a:bodyPr>
            <a:noAutofit/>
          </a:bodyPr>
          <a:lstStyle/>
          <a:p>
            <a:r>
              <a:rPr lang="en-US" sz="2800" dirty="0">
                <a:latin typeface="+mn-lt"/>
              </a:rPr>
              <a:t>Plan Contact and Resources</a:t>
            </a:r>
            <a:endParaRPr lang="en-US" sz="2800" dirty="0">
              <a:latin typeface="+mn-lt"/>
            </a:endParaRPr>
          </a:p>
        </p:txBody>
      </p:sp>
      <p:graphicFrame>
        <p:nvGraphicFramePr>
          <p:cNvPr id="15" name="Content Placeholder 3"/>
          <p:cNvGraphicFramePr>
            <a:graphicFrameLocks/>
          </p:cNvGraphicFramePr>
          <p:nvPr>
            <p:extLst>
              <p:ext uri="{D42A27DB-BD31-4B8C-83A1-F6EECF244321}">
                <p14:modId xmlns:p14="http://schemas.microsoft.com/office/powerpoint/2010/main" val="1609441677"/>
              </p:ext>
            </p:extLst>
          </p:nvPr>
        </p:nvGraphicFramePr>
        <p:xfrm>
          <a:off x="728905" y="2075237"/>
          <a:ext cx="7769997" cy="2225040"/>
        </p:xfrm>
        <a:graphic>
          <a:graphicData uri="http://schemas.openxmlformats.org/drawingml/2006/table">
            <a:tbl>
              <a:tblPr firstRow="1" bandRow="1">
                <a:tableStyleId>{5C22544A-7EE6-4342-B048-85BDC9FD1C3A}</a:tableStyleId>
              </a:tblPr>
              <a:tblGrid>
                <a:gridCol w="2589999">
                  <a:extLst>
                    <a:ext uri="{9D8B030D-6E8A-4147-A177-3AD203B41FA5}">
                      <a16:colId xmlns:a16="http://schemas.microsoft.com/office/drawing/2014/main" val="1382355611"/>
                    </a:ext>
                  </a:extLst>
                </a:gridCol>
                <a:gridCol w="1905574">
                  <a:extLst>
                    <a:ext uri="{9D8B030D-6E8A-4147-A177-3AD203B41FA5}">
                      <a16:colId xmlns:a16="http://schemas.microsoft.com/office/drawing/2014/main" val="1993997984"/>
                    </a:ext>
                  </a:extLst>
                </a:gridCol>
                <a:gridCol w="3274424">
                  <a:extLst>
                    <a:ext uri="{9D8B030D-6E8A-4147-A177-3AD203B41FA5}">
                      <a16:colId xmlns:a16="http://schemas.microsoft.com/office/drawing/2014/main" val="2326160651"/>
                    </a:ext>
                  </a:extLst>
                </a:gridCol>
              </a:tblGrid>
              <a:tr h="370840">
                <a:tc>
                  <a:txBody>
                    <a:bodyPr/>
                    <a:lstStyle/>
                    <a:p>
                      <a:r>
                        <a:rPr lang="en-US" sz="1400" dirty="0" smtClean="0">
                          <a:solidFill>
                            <a:schemeClr val="tx1"/>
                          </a:solidFill>
                          <a:latin typeface="+mn-lt"/>
                        </a:rPr>
                        <a:t>Department</a:t>
                      </a:r>
                      <a:endParaRPr lang="en-US" sz="1400" dirty="0">
                        <a:solidFill>
                          <a:schemeClr val="tx1"/>
                        </a:solidFill>
                        <a:latin typeface="+mn-lt"/>
                      </a:endParaRPr>
                    </a:p>
                  </a:txBody>
                  <a:tcPr>
                    <a:solidFill>
                      <a:schemeClr val="accent4">
                        <a:lumMod val="40000"/>
                        <a:lumOff val="60000"/>
                      </a:schemeClr>
                    </a:solidFill>
                  </a:tcPr>
                </a:tc>
                <a:tc>
                  <a:txBody>
                    <a:bodyPr/>
                    <a:lstStyle/>
                    <a:p>
                      <a:r>
                        <a:rPr lang="en-US" sz="1400" dirty="0" smtClean="0">
                          <a:solidFill>
                            <a:schemeClr val="tx1"/>
                          </a:solidFill>
                          <a:latin typeface="+mn-lt"/>
                        </a:rPr>
                        <a:t>Contact</a:t>
                      </a:r>
                      <a:endParaRPr lang="en-US" sz="1400" dirty="0">
                        <a:solidFill>
                          <a:schemeClr val="tx1"/>
                        </a:solidFill>
                        <a:latin typeface="+mn-lt"/>
                      </a:endParaRPr>
                    </a:p>
                  </a:txBody>
                  <a:tcPr>
                    <a:solidFill>
                      <a:schemeClr val="accent4">
                        <a:lumMod val="40000"/>
                        <a:lumOff val="60000"/>
                      </a:schemeClr>
                    </a:solidFill>
                  </a:tcPr>
                </a:tc>
                <a:tc>
                  <a:txBody>
                    <a:bodyPr/>
                    <a:lstStyle/>
                    <a:p>
                      <a:r>
                        <a:rPr lang="en-US" sz="1400" dirty="0" smtClean="0">
                          <a:solidFill>
                            <a:schemeClr val="tx1"/>
                          </a:solidFill>
                          <a:latin typeface="+mn-lt"/>
                        </a:rPr>
                        <a:t>Phone/Email</a:t>
                      </a:r>
                      <a:endParaRPr lang="en-US" sz="1400" dirty="0">
                        <a:solidFill>
                          <a:schemeClr val="tx1"/>
                        </a:solidFill>
                        <a:latin typeface="+mn-lt"/>
                      </a:endParaRPr>
                    </a:p>
                  </a:txBody>
                  <a:tcPr>
                    <a:solidFill>
                      <a:schemeClr val="accent4">
                        <a:lumMod val="40000"/>
                        <a:lumOff val="60000"/>
                      </a:schemeClr>
                    </a:solidFill>
                  </a:tcPr>
                </a:tc>
                <a:extLst>
                  <a:ext uri="{0D108BD9-81ED-4DB2-BD59-A6C34878D82A}">
                    <a16:rowId xmlns:a16="http://schemas.microsoft.com/office/drawing/2014/main" val="3674844860"/>
                  </a:ext>
                </a:extLst>
              </a:tr>
              <a:tr h="370840">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3127276837"/>
                  </a:ext>
                </a:extLst>
              </a:tr>
              <a:tr h="370840">
                <a:tc>
                  <a:txBody>
                    <a:bodyPr/>
                    <a:lstStyle/>
                    <a:p>
                      <a:r>
                        <a:rPr lang="en-US" dirty="0" smtClean="0"/>
                        <a:t>Director,</a:t>
                      </a:r>
                      <a:r>
                        <a:rPr lang="en-US" baseline="0" dirty="0" smtClean="0"/>
                        <a:t> Compliance</a:t>
                      </a:r>
                      <a:endParaRPr lang="en-US" dirty="0"/>
                    </a:p>
                  </a:txBody>
                  <a:tcPr>
                    <a:solidFill>
                      <a:schemeClr val="accent4">
                        <a:lumMod val="40000"/>
                        <a:lumOff val="60000"/>
                      </a:schemeClr>
                    </a:solidFill>
                  </a:tcPr>
                </a:tc>
                <a:tc>
                  <a:txBody>
                    <a:bodyPr/>
                    <a:lstStyle/>
                    <a:p>
                      <a:r>
                        <a:rPr lang="en-US" dirty="0" smtClean="0"/>
                        <a:t>Katie M. </a:t>
                      </a:r>
                      <a:r>
                        <a:rPr lang="en-US" dirty="0" err="1" smtClean="0"/>
                        <a:t>Barbera</a:t>
                      </a:r>
                      <a:endParaRPr lang="en-US" dirty="0"/>
                    </a:p>
                  </a:txBody>
                  <a:tcPr>
                    <a:solidFill>
                      <a:schemeClr val="accent4">
                        <a:lumMod val="40000"/>
                        <a:lumOff val="60000"/>
                      </a:schemeClr>
                    </a:solidFill>
                  </a:tcPr>
                </a:tc>
                <a:tc>
                  <a:txBody>
                    <a:bodyPr/>
                    <a:lstStyle/>
                    <a:p>
                      <a:r>
                        <a:rPr lang="en-US" dirty="0" smtClean="0"/>
                        <a:t>Katherine.Lustig@mhplan.com</a:t>
                      </a:r>
                      <a:endParaRPr lang="en-US" dirty="0"/>
                    </a:p>
                  </a:txBody>
                  <a:tcPr>
                    <a:solidFill>
                      <a:schemeClr val="accent4">
                        <a:lumMod val="40000"/>
                        <a:lumOff val="60000"/>
                      </a:schemeClr>
                    </a:solidFill>
                  </a:tcPr>
                </a:tc>
                <a:extLst>
                  <a:ext uri="{0D108BD9-81ED-4DB2-BD59-A6C34878D82A}">
                    <a16:rowId xmlns:a16="http://schemas.microsoft.com/office/drawing/2014/main" val="3564505727"/>
                  </a:ext>
                </a:extLst>
              </a:tr>
              <a:tr h="370840">
                <a:tc>
                  <a:txBody>
                    <a:bodyPr/>
                    <a:lstStyle/>
                    <a:p>
                      <a:r>
                        <a:rPr lang="en-US" dirty="0" smtClean="0"/>
                        <a:t>Senior Compliance Analyst</a:t>
                      </a:r>
                      <a:endParaRPr lang="en-US" dirty="0"/>
                    </a:p>
                  </a:txBody>
                  <a:tcPr>
                    <a:solidFill>
                      <a:schemeClr val="accent4">
                        <a:lumMod val="40000"/>
                        <a:lumOff val="60000"/>
                      </a:schemeClr>
                    </a:solidFill>
                  </a:tcPr>
                </a:tc>
                <a:tc>
                  <a:txBody>
                    <a:bodyPr/>
                    <a:lstStyle/>
                    <a:p>
                      <a:r>
                        <a:rPr lang="en-US" dirty="0" smtClean="0"/>
                        <a:t>Matthew L. Purcell</a:t>
                      </a:r>
                      <a:endParaRPr lang="en-US" dirty="0"/>
                    </a:p>
                  </a:txBody>
                  <a:tcPr>
                    <a:solidFill>
                      <a:schemeClr val="accent4">
                        <a:lumMod val="40000"/>
                        <a:lumOff val="60000"/>
                      </a:schemeClr>
                    </a:solidFill>
                  </a:tcPr>
                </a:tc>
                <a:tc>
                  <a:txBody>
                    <a:bodyPr/>
                    <a:lstStyle/>
                    <a:p>
                      <a:r>
                        <a:rPr lang="en-US" dirty="0" smtClean="0"/>
                        <a:t>Matthew.L.Purcell@centene.com</a:t>
                      </a:r>
                      <a:endParaRPr lang="en-US" dirty="0"/>
                    </a:p>
                  </a:txBody>
                  <a:tcPr>
                    <a:solidFill>
                      <a:schemeClr val="accent4">
                        <a:lumMod val="40000"/>
                        <a:lumOff val="60000"/>
                      </a:schemeClr>
                    </a:solidFill>
                  </a:tcPr>
                </a:tc>
                <a:extLst>
                  <a:ext uri="{0D108BD9-81ED-4DB2-BD59-A6C34878D82A}">
                    <a16:rowId xmlns:a16="http://schemas.microsoft.com/office/drawing/2014/main" val="3341845189"/>
                  </a:ext>
                </a:extLst>
              </a:tr>
              <a:tr h="370840">
                <a:tc>
                  <a:txBody>
                    <a:bodyPr/>
                    <a:lstStyle/>
                    <a:p>
                      <a:r>
                        <a:rPr lang="en-US" dirty="0" smtClean="0"/>
                        <a:t>Director,</a:t>
                      </a:r>
                      <a:r>
                        <a:rPr lang="en-US" baseline="0" dirty="0" smtClean="0"/>
                        <a:t> Vendor Management</a:t>
                      </a:r>
                      <a:endParaRPr lang="en-US" dirty="0"/>
                    </a:p>
                  </a:txBody>
                  <a:tcPr>
                    <a:solidFill>
                      <a:schemeClr val="accent4">
                        <a:lumMod val="40000"/>
                        <a:lumOff val="60000"/>
                      </a:schemeClr>
                    </a:solidFill>
                  </a:tcPr>
                </a:tc>
                <a:tc>
                  <a:txBody>
                    <a:bodyPr/>
                    <a:lstStyle/>
                    <a:p>
                      <a:r>
                        <a:rPr lang="en-US" dirty="0" smtClean="0"/>
                        <a:t>Eric J. Johns</a:t>
                      </a:r>
                      <a:endParaRPr lang="en-US" dirty="0"/>
                    </a:p>
                  </a:txBody>
                  <a:tcPr>
                    <a:solidFill>
                      <a:schemeClr val="accent4">
                        <a:lumMod val="40000"/>
                        <a:lumOff val="60000"/>
                      </a:schemeClr>
                    </a:solidFill>
                  </a:tcPr>
                </a:tc>
                <a:tc>
                  <a:txBody>
                    <a:bodyPr/>
                    <a:lstStyle/>
                    <a:p>
                      <a:r>
                        <a:rPr lang="en-US" dirty="0" smtClean="0"/>
                        <a:t>Eric.Johns@mhplan.com</a:t>
                      </a:r>
                      <a:endParaRPr lang="en-US" dirty="0"/>
                    </a:p>
                  </a:txBody>
                  <a:tcPr>
                    <a:solidFill>
                      <a:schemeClr val="accent4">
                        <a:lumMod val="40000"/>
                        <a:lumOff val="60000"/>
                      </a:schemeClr>
                    </a:solidFill>
                  </a:tcPr>
                </a:tc>
                <a:extLst>
                  <a:ext uri="{0D108BD9-81ED-4DB2-BD59-A6C34878D82A}">
                    <a16:rowId xmlns:a16="http://schemas.microsoft.com/office/drawing/2014/main" val="364552508"/>
                  </a:ext>
                </a:extLst>
              </a:tr>
              <a:tr h="370840">
                <a:tc>
                  <a:txBody>
                    <a:bodyPr/>
                    <a:lstStyle/>
                    <a:p>
                      <a:r>
                        <a:rPr lang="en-US" dirty="0" smtClean="0"/>
                        <a:t>Vendor Management Analyst</a:t>
                      </a:r>
                      <a:endParaRPr lang="en-US" dirty="0"/>
                    </a:p>
                  </a:txBody>
                  <a:tcPr>
                    <a:solidFill>
                      <a:schemeClr val="accent4">
                        <a:lumMod val="40000"/>
                        <a:lumOff val="60000"/>
                      </a:schemeClr>
                    </a:solidFill>
                  </a:tcPr>
                </a:tc>
                <a:tc>
                  <a:txBody>
                    <a:bodyPr/>
                    <a:lstStyle/>
                    <a:p>
                      <a:r>
                        <a:rPr lang="en-US" dirty="0" smtClean="0"/>
                        <a:t>Michael</a:t>
                      </a:r>
                      <a:r>
                        <a:rPr lang="en-US" baseline="0" dirty="0" smtClean="0"/>
                        <a:t> </a:t>
                      </a:r>
                      <a:r>
                        <a:rPr lang="en-US" baseline="0" dirty="0" err="1" smtClean="0"/>
                        <a:t>Ruppert</a:t>
                      </a:r>
                      <a:endParaRPr lang="en-US" dirty="0"/>
                    </a:p>
                  </a:txBody>
                  <a:tcPr>
                    <a:solidFill>
                      <a:schemeClr val="accent4">
                        <a:lumMod val="40000"/>
                        <a:lumOff val="60000"/>
                      </a:schemeClr>
                    </a:solidFill>
                  </a:tcPr>
                </a:tc>
                <a:tc>
                  <a:txBody>
                    <a:bodyPr/>
                    <a:lstStyle/>
                    <a:p>
                      <a:r>
                        <a:rPr lang="en-US" dirty="0" smtClean="0"/>
                        <a:t>Michael.Rupperr@centene.com</a:t>
                      </a:r>
                      <a:endParaRPr lang="en-US" dirty="0"/>
                    </a:p>
                  </a:txBody>
                  <a:tcPr>
                    <a:solidFill>
                      <a:schemeClr val="accent4">
                        <a:lumMod val="40000"/>
                        <a:lumOff val="60000"/>
                      </a:schemeClr>
                    </a:solidFill>
                  </a:tcPr>
                </a:tc>
                <a:extLst>
                  <a:ext uri="{0D108BD9-81ED-4DB2-BD59-A6C34878D82A}">
                    <a16:rowId xmlns:a16="http://schemas.microsoft.com/office/drawing/2014/main" val="293106107"/>
                  </a:ext>
                </a:extLst>
              </a:tr>
            </a:tbl>
          </a:graphicData>
        </a:graphic>
      </p:graphicFrame>
    </p:spTree>
    <p:extLst>
      <p:ext uri="{BB962C8B-B14F-4D97-AF65-F5344CB8AC3E}">
        <p14:creationId xmlns:p14="http://schemas.microsoft.com/office/powerpoint/2010/main" val="2624914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89330"/>
            <a:ext cx="8432025" cy="495590"/>
          </a:xfrm>
        </p:spPr>
        <p:txBody>
          <a:bodyPr>
            <a:noAutofit/>
          </a:bodyPr>
          <a:lstStyle/>
          <a:p>
            <a:r>
              <a:rPr lang="en-US" sz="2800" dirty="0">
                <a:latin typeface="+mn-lt"/>
              </a:rPr>
              <a:t>Plan Contact and Resources</a:t>
            </a:r>
            <a:endParaRPr lang="en-US" sz="2800"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1059147939"/>
              </p:ext>
            </p:extLst>
          </p:nvPr>
        </p:nvGraphicFramePr>
        <p:xfrm>
          <a:off x="968205" y="1549594"/>
          <a:ext cx="7410012" cy="3451179"/>
        </p:xfrm>
        <a:graphic>
          <a:graphicData uri="http://schemas.openxmlformats.org/drawingml/2006/table">
            <a:tbl>
              <a:tblPr firstRow="1" bandRow="1">
                <a:tableStyleId>{5C22544A-7EE6-4342-B048-85BDC9FD1C3A}</a:tableStyleId>
              </a:tblPr>
              <a:tblGrid>
                <a:gridCol w="1947255">
                  <a:extLst>
                    <a:ext uri="{9D8B030D-6E8A-4147-A177-3AD203B41FA5}">
                      <a16:colId xmlns:a16="http://schemas.microsoft.com/office/drawing/2014/main" val="290156078"/>
                    </a:ext>
                  </a:extLst>
                </a:gridCol>
                <a:gridCol w="5462757">
                  <a:extLst>
                    <a:ext uri="{9D8B030D-6E8A-4147-A177-3AD203B41FA5}">
                      <a16:colId xmlns:a16="http://schemas.microsoft.com/office/drawing/2014/main" val="1586310643"/>
                    </a:ext>
                  </a:extLst>
                </a:gridCol>
              </a:tblGrid>
              <a:tr h="474537">
                <a:tc>
                  <a:txBody>
                    <a:bodyPr/>
                    <a:lstStyle/>
                    <a:p>
                      <a:pPr algn="ctr"/>
                      <a:r>
                        <a:rPr lang="en-US" sz="1400" b="1" dirty="0" smtClean="0">
                          <a:solidFill>
                            <a:schemeClr val="tx1"/>
                          </a:solidFill>
                        </a:rPr>
                        <a:t>Resources</a:t>
                      </a:r>
                      <a:endParaRPr lang="en-US" sz="1400" b="1" dirty="0">
                        <a:solidFill>
                          <a:schemeClr val="tx1"/>
                        </a:solidFill>
                      </a:endParaRPr>
                    </a:p>
                  </a:txBody>
                  <a:tcPr>
                    <a:solidFill>
                      <a:schemeClr val="accent4">
                        <a:lumMod val="40000"/>
                        <a:lumOff val="60000"/>
                      </a:schemeClr>
                    </a:solidFill>
                  </a:tcPr>
                </a:tc>
                <a:tc>
                  <a:txBody>
                    <a:bodyPr/>
                    <a:lstStyle/>
                    <a:p>
                      <a:pPr algn="ctr"/>
                      <a:r>
                        <a:rPr lang="en-US" sz="1400" b="1" dirty="0" smtClean="0">
                          <a:solidFill>
                            <a:schemeClr val="tx1"/>
                          </a:solidFill>
                        </a:rPr>
                        <a:t>Location/Folder</a:t>
                      </a:r>
                      <a:endParaRPr lang="en-US" sz="1400" b="1"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689155666"/>
                  </a:ext>
                </a:extLst>
              </a:tr>
              <a:tr h="647096">
                <a:tc>
                  <a:txBody>
                    <a:bodyPr/>
                    <a:lstStyle/>
                    <a:p>
                      <a:pPr marL="0" indent="0">
                        <a:buFont typeface="Arial" panose="020B0604020202020204" pitchFamily="34" charset="0"/>
                        <a:buNone/>
                      </a:pPr>
                      <a:r>
                        <a:rPr lang="en-US" sz="1200" dirty="0" smtClean="0">
                          <a:solidFill>
                            <a:schemeClr val="tx1"/>
                          </a:solidFill>
                        </a:rPr>
                        <a:t>Letter</a:t>
                      </a:r>
                      <a:r>
                        <a:rPr lang="en-US" sz="1200" baseline="0" dirty="0" smtClean="0">
                          <a:solidFill>
                            <a:schemeClr val="tx1"/>
                          </a:solidFill>
                        </a:rPr>
                        <a:t> of Intent Template</a:t>
                      </a:r>
                      <a:endParaRPr lang="en-US" sz="1200" dirty="0">
                        <a:solidFill>
                          <a:schemeClr val="tx1"/>
                        </a:solidFill>
                      </a:endParaRPr>
                    </a:p>
                  </a:txBody>
                  <a:tcPr>
                    <a:solidFill>
                      <a:schemeClr val="accent4">
                        <a:lumMod val="40000"/>
                        <a:lumOff val="60000"/>
                      </a:schemeClr>
                    </a:solidFill>
                  </a:tcPr>
                </a:tc>
                <a:tc>
                  <a:txBody>
                    <a:bodyPr/>
                    <a:lstStyle/>
                    <a:p>
                      <a:r>
                        <a:rPr lang="en-US" sz="1200" dirty="0" smtClean="0">
                          <a:solidFill>
                            <a:schemeClr val="tx1"/>
                          </a:solidFill>
                          <a:hlinkClick r:id="rId2" action="ppaction://hlinkfile"/>
                        </a:rPr>
                        <a:t>\\centene.com\shared\WMT\Compliance\Business Enterprise Program (BEP)\LOI Template</a:t>
                      </a:r>
                      <a:endParaRPr lang="en-US" sz="120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489454706"/>
                  </a:ext>
                </a:extLst>
              </a:tr>
              <a:tr h="647096">
                <a:tc>
                  <a:txBody>
                    <a:bodyPr/>
                    <a:lstStyle/>
                    <a:p>
                      <a:pPr marL="0" indent="0">
                        <a:buFont typeface="Arial" panose="020B0604020202020204" pitchFamily="34" charset="0"/>
                        <a:buNone/>
                      </a:pPr>
                      <a:r>
                        <a:rPr lang="en-US" sz="1200" dirty="0" smtClean="0">
                          <a:solidFill>
                            <a:schemeClr val="tx1"/>
                          </a:solidFill>
                        </a:rPr>
                        <a:t>BEP Utilization</a:t>
                      </a:r>
                      <a:r>
                        <a:rPr lang="en-US" sz="1200" baseline="0" dirty="0" smtClean="0">
                          <a:solidFill>
                            <a:schemeClr val="tx1"/>
                          </a:solidFill>
                        </a:rPr>
                        <a:t> Plan</a:t>
                      </a:r>
                      <a:endParaRPr lang="en-US" sz="1200" dirty="0">
                        <a:solidFill>
                          <a:schemeClr val="tx1"/>
                        </a:solidFill>
                      </a:endParaRPr>
                    </a:p>
                  </a:txBody>
                  <a:tcPr>
                    <a:solidFill>
                      <a:schemeClr val="accent4">
                        <a:lumMod val="40000"/>
                        <a:lumOff val="60000"/>
                      </a:schemeClr>
                    </a:solidFill>
                  </a:tcPr>
                </a:tc>
                <a:tc>
                  <a:txBody>
                    <a:bodyPr/>
                    <a:lstStyle/>
                    <a:p>
                      <a:r>
                        <a:rPr lang="en-US" sz="1200" dirty="0" smtClean="0">
                          <a:solidFill>
                            <a:schemeClr val="tx1"/>
                          </a:solidFill>
                          <a:hlinkClick r:id="rId3" action="ppaction://hlinkfile"/>
                        </a:rPr>
                        <a:t>\\centene.com\shared\WMT\Compliance\Business Enterprise Program (BEP)\BEP Utilization Plan </a:t>
                      </a:r>
                      <a:endParaRPr lang="en-US" sz="120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585424655"/>
                  </a:ext>
                </a:extLst>
              </a:tr>
              <a:tr h="388258">
                <a:tc>
                  <a:txBody>
                    <a:bodyPr/>
                    <a:lstStyle/>
                    <a:p>
                      <a:pPr marL="0" indent="0">
                        <a:buFont typeface="Arial" panose="020B0604020202020204" pitchFamily="34" charset="0"/>
                        <a:buNone/>
                      </a:pPr>
                      <a:r>
                        <a:rPr lang="en-US" sz="1200" dirty="0" smtClean="0">
                          <a:solidFill>
                            <a:schemeClr val="tx1"/>
                          </a:solidFill>
                        </a:rPr>
                        <a:t>BEP Quarterly Reports</a:t>
                      </a:r>
                      <a:endParaRPr lang="en-US" sz="1200" dirty="0">
                        <a:solidFill>
                          <a:schemeClr val="tx1"/>
                        </a:solidFill>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hlinkClick r:id="rId4" action="ppaction://hlinkfile"/>
                        </a:rPr>
                        <a:t>\\centene.com\shared\WMT\Compliance\Required Compliance Reporting</a:t>
                      </a:r>
                      <a:endParaRPr lang="en-US" sz="120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982062903"/>
                  </a:ext>
                </a:extLst>
              </a:tr>
              <a:tr h="647096">
                <a:tc>
                  <a:txBody>
                    <a:bodyPr/>
                    <a:lstStyle/>
                    <a:p>
                      <a:pPr marL="0" indent="0">
                        <a:buFont typeface="Arial" panose="020B0604020202020204" pitchFamily="34" charset="0"/>
                        <a:buNone/>
                      </a:pPr>
                      <a:r>
                        <a:rPr lang="en-US" sz="1200" dirty="0" smtClean="0">
                          <a:solidFill>
                            <a:schemeClr val="tx1"/>
                          </a:solidFill>
                        </a:rPr>
                        <a:t>BEP Monthly Reports</a:t>
                      </a:r>
                      <a:endParaRPr lang="en-US" sz="1200" dirty="0">
                        <a:solidFill>
                          <a:schemeClr val="tx1"/>
                        </a:solidFill>
                      </a:endParaRPr>
                    </a:p>
                  </a:txBody>
                  <a:tcPr>
                    <a:solidFill>
                      <a:schemeClr val="accent4">
                        <a:lumMod val="40000"/>
                        <a:lumOff val="60000"/>
                      </a:schemeClr>
                    </a:solidFill>
                  </a:tcPr>
                </a:tc>
                <a:tc>
                  <a:txBody>
                    <a:bodyPr/>
                    <a:lstStyle/>
                    <a:p>
                      <a:r>
                        <a:rPr lang="en-US" sz="1200" dirty="0" smtClean="0">
                          <a:solidFill>
                            <a:schemeClr val="tx1"/>
                          </a:solidFill>
                          <a:hlinkClick r:id="rId5" action="ppaction://hlinkfile"/>
                        </a:rPr>
                        <a:t>\\centene.com\shared\WMT\Compliance\Business Enterprise Program (BEP)\BEP Monthly Reports</a:t>
                      </a:r>
                      <a:endParaRPr lang="en-US" sz="120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35813344"/>
                  </a:ext>
                </a:extLst>
              </a:tr>
              <a:tr h="647096">
                <a:tc>
                  <a:txBody>
                    <a:bodyPr/>
                    <a:lstStyle/>
                    <a:p>
                      <a:pPr marL="0" indent="0">
                        <a:buFont typeface="Arial" panose="020B0604020202020204" pitchFamily="34" charset="0"/>
                        <a:buNone/>
                      </a:pPr>
                      <a:r>
                        <a:rPr lang="en-US" sz="1200" dirty="0" smtClean="0">
                          <a:solidFill>
                            <a:schemeClr val="tx1"/>
                          </a:solidFill>
                        </a:rPr>
                        <a:t>Good</a:t>
                      </a:r>
                      <a:r>
                        <a:rPr lang="en-US" sz="1200" baseline="0" dirty="0" smtClean="0">
                          <a:solidFill>
                            <a:schemeClr val="tx1"/>
                          </a:solidFill>
                        </a:rPr>
                        <a:t> Faith Efforts Log</a:t>
                      </a:r>
                      <a:endParaRPr lang="en-US" sz="1200" dirty="0">
                        <a:solidFill>
                          <a:schemeClr val="tx1"/>
                        </a:solidFill>
                      </a:endParaRPr>
                    </a:p>
                  </a:txBody>
                  <a:tcPr>
                    <a:solidFill>
                      <a:schemeClr val="accent4">
                        <a:lumMod val="40000"/>
                        <a:lumOff val="60000"/>
                      </a:schemeClr>
                    </a:solidFill>
                  </a:tcPr>
                </a:tc>
                <a:tc>
                  <a:txBody>
                    <a:bodyPr/>
                    <a:lstStyle/>
                    <a:p>
                      <a:r>
                        <a:rPr lang="en-US" sz="1200" dirty="0" smtClean="0">
                          <a:solidFill>
                            <a:schemeClr val="tx1"/>
                          </a:solidFill>
                          <a:hlinkClick r:id="rId6" action="ppaction://hlinkfile"/>
                        </a:rPr>
                        <a:t>\\centene.com\shared\WMT\Compliance\Business Enterprise Program (BEP)\Good Faith Efforts Tracking Log</a:t>
                      </a:r>
                      <a:endParaRPr lang="en-US" sz="120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792423482"/>
                  </a:ext>
                </a:extLst>
              </a:tr>
            </a:tbl>
          </a:graphicData>
        </a:graphic>
      </p:graphicFrame>
    </p:spTree>
    <p:extLst>
      <p:ext uri="{BB962C8B-B14F-4D97-AF65-F5344CB8AC3E}">
        <p14:creationId xmlns:p14="http://schemas.microsoft.com/office/powerpoint/2010/main" val="3031742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89330"/>
            <a:ext cx="8432025" cy="495590"/>
          </a:xfrm>
        </p:spPr>
        <p:txBody>
          <a:bodyPr>
            <a:noAutofit/>
          </a:bodyPr>
          <a:lstStyle/>
          <a:p>
            <a:r>
              <a:rPr lang="en-US" sz="2800" dirty="0">
                <a:latin typeface="+mn-lt"/>
              </a:rPr>
              <a:t>References</a:t>
            </a:r>
            <a:endParaRPr lang="en-US" sz="2800" dirty="0">
              <a:latin typeface="+mn-lt"/>
            </a:endParaRPr>
          </a:p>
        </p:txBody>
      </p:sp>
      <p:sp>
        <p:nvSpPr>
          <p:cNvPr id="3" name="Rectangle 2"/>
          <p:cNvSpPr/>
          <p:nvPr/>
        </p:nvSpPr>
        <p:spPr>
          <a:xfrm>
            <a:off x="226853" y="1544625"/>
            <a:ext cx="8892715" cy="3232167"/>
          </a:xfrm>
          <a:prstGeom prst="rect">
            <a:avLst/>
          </a:prstGeom>
        </p:spPr>
        <p:txBody>
          <a:bodyPr wrap="square">
            <a:spAutoFit/>
          </a:bodyPr>
          <a:lstStyle/>
          <a:p>
            <a:pPr marL="868680" lvl="0" indent="-285750" defTabSz="914400">
              <a:spcBef>
                <a:spcPts val="800"/>
              </a:spcBef>
              <a:spcAft>
                <a:spcPts val="200"/>
              </a:spcAft>
              <a:buClr>
                <a:schemeClr val="tx1"/>
              </a:buClr>
              <a:buFont typeface="Arial" panose="020B0604020202020204" pitchFamily="34" charset="0"/>
              <a:buChar char="•"/>
              <a:tabLst>
                <a:tab pos="582930" algn="l"/>
              </a:tabLst>
            </a:pPr>
            <a:r>
              <a:rPr lang="en-US" sz="1600" u="heavy" kern="0" dirty="0">
                <a:cs typeface="Arial" panose="020B0604020202020204" pitchFamily="34" charset="0"/>
                <a:hlinkClick r:id="rId2"/>
              </a:rPr>
              <a:t>hh</a:t>
            </a:r>
            <a:r>
              <a:rPr lang="en-US" sz="1600" u="heavy" kern="0" spc="15" dirty="0">
                <a:cs typeface="Arial" panose="020B0604020202020204" pitchFamily="34" charset="0"/>
                <a:hlinkClick r:id="rId2"/>
              </a:rPr>
              <a:t>tt</a:t>
            </a:r>
            <a:r>
              <a:rPr lang="en-US" sz="1600" u="heavy" kern="0" spc="-15" dirty="0">
                <a:cs typeface="Arial" panose="020B0604020202020204" pitchFamily="34" charset="0"/>
                <a:hlinkClick r:id="rId2"/>
              </a:rPr>
              <a:t>p</a:t>
            </a:r>
            <a:r>
              <a:rPr lang="en-US" sz="1600" u="heavy" kern="0" spc="-20" dirty="0">
                <a:cs typeface="Arial" panose="020B0604020202020204" pitchFamily="34" charset="0"/>
                <a:hlinkClick r:id="rId2"/>
              </a:rPr>
              <a:t>:</a:t>
            </a:r>
            <a:r>
              <a:rPr lang="en-US" sz="1600" u="heavy" kern="0" dirty="0">
                <a:cs typeface="Arial" panose="020B0604020202020204" pitchFamily="34" charset="0"/>
                <a:hlinkClick r:id="rId2"/>
              </a:rPr>
              <a:t>//ww</a:t>
            </a:r>
            <a:r>
              <a:rPr lang="en-US" sz="1600" u="heavy" kern="0" spc="-10" dirty="0">
                <a:cs typeface="Arial" panose="020B0604020202020204" pitchFamily="34" charset="0"/>
                <a:hlinkClick r:id="rId2"/>
              </a:rPr>
              <a:t>w</a:t>
            </a:r>
            <a:r>
              <a:rPr lang="en-US" sz="1600" u="heavy" kern="0" spc="-20" dirty="0">
                <a:cs typeface="Arial" panose="020B0604020202020204" pitchFamily="34" charset="0"/>
                <a:hlinkClick r:id="rId2"/>
              </a:rPr>
              <a:t>.</a:t>
            </a:r>
            <a:r>
              <a:rPr lang="en-US" sz="1600" u="heavy" kern="0" spc="5" dirty="0">
                <a:cs typeface="Arial" panose="020B0604020202020204" pitchFamily="34" charset="0"/>
                <a:hlinkClick r:id="rId2"/>
              </a:rPr>
              <a:t>e</a:t>
            </a:r>
            <a:r>
              <a:rPr lang="en-US" sz="1600" u="heavy" kern="0" dirty="0">
                <a:cs typeface="Arial" panose="020B0604020202020204" pitchFamily="34" charset="0"/>
                <a:hlinkClick r:id="rId2"/>
              </a:rPr>
              <a:t>s</a:t>
            </a:r>
            <a:r>
              <a:rPr lang="en-US" sz="1600" u="heavy" kern="0" spc="-5" dirty="0">
                <a:cs typeface="Arial" panose="020B0604020202020204" pitchFamily="34" charset="0"/>
                <a:hlinkClick r:id="rId2"/>
              </a:rPr>
              <a:t>ri</a:t>
            </a:r>
            <a:r>
              <a:rPr lang="en-US" sz="1600" u="heavy" kern="0" spc="-15" dirty="0">
                <a:cs typeface="Arial" panose="020B0604020202020204" pitchFamily="34" charset="0"/>
                <a:hlinkClick r:id="rId2"/>
              </a:rPr>
              <a:t>.</a:t>
            </a:r>
            <a:r>
              <a:rPr lang="en-US" sz="1600" u="heavy" kern="0" spc="-5" dirty="0">
                <a:cs typeface="Arial" panose="020B0604020202020204" pitchFamily="34" charset="0"/>
                <a:hlinkClick r:id="rId2"/>
              </a:rPr>
              <a:t>co</a:t>
            </a:r>
            <a:r>
              <a:rPr lang="en-US" sz="1600" u="heavy" kern="0" dirty="0">
                <a:cs typeface="Arial" panose="020B0604020202020204" pitchFamily="34" charset="0"/>
                <a:hlinkClick r:id="rId2"/>
              </a:rPr>
              <a:t>m/n</a:t>
            </a:r>
            <a:r>
              <a:rPr lang="en-US" sz="1600" u="heavy" kern="0" spc="5" dirty="0">
                <a:cs typeface="Arial" panose="020B0604020202020204" pitchFamily="34" charset="0"/>
                <a:hlinkClick r:id="rId2"/>
              </a:rPr>
              <a:t>e</a:t>
            </a:r>
            <a:r>
              <a:rPr lang="en-US" sz="1600" u="heavy" kern="0" dirty="0">
                <a:cs typeface="Arial" panose="020B0604020202020204" pitchFamily="34" charset="0"/>
                <a:hlinkClick r:id="rId2"/>
              </a:rPr>
              <a:t>ws/</a:t>
            </a:r>
            <a:r>
              <a:rPr lang="en-US" sz="1600" u="heavy" kern="0" spc="-15" dirty="0">
                <a:cs typeface="Arial" panose="020B0604020202020204" pitchFamily="34" charset="0"/>
                <a:hlinkClick r:id="rId2"/>
              </a:rPr>
              <a:t>a</a:t>
            </a:r>
            <a:r>
              <a:rPr lang="en-US" sz="1600" u="heavy" kern="0" spc="-5" dirty="0">
                <a:cs typeface="Arial" panose="020B0604020202020204" pitchFamily="34" charset="0"/>
                <a:hlinkClick r:id="rId2"/>
              </a:rPr>
              <a:t>rc</a:t>
            </a:r>
            <a:r>
              <a:rPr lang="en-US" sz="1600" u="heavy" kern="0" dirty="0">
                <a:cs typeface="Arial" panose="020B0604020202020204" pitchFamily="34" charset="0"/>
                <a:hlinkClick r:id="rId2"/>
              </a:rPr>
              <a:t>n</a:t>
            </a:r>
            <a:r>
              <a:rPr lang="en-US" sz="1600" u="heavy" kern="0" spc="5" dirty="0">
                <a:cs typeface="Arial" panose="020B0604020202020204" pitchFamily="34" charset="0"/>
                <a:hlinkClick r:id="rId2"/>
              </a:rPr>
              <a:t>e</a:t>
            </a:r>
            <a:r>
              <a:rPr lang="en-US" sz="1600" u="heavy" kern="0" dirty="0">
                <a:cs typeface="Arial" panose="020B0604020202020204" pitchFamily="34" charset="0"/>
                <a:hlinkClick r:id="rId2"/>
              </a:rPr>
              <a:t>w</a:t>
            </a:r>
            <a:r>
              <a:rPr lang="en-US" sz="1600" u="heavy" kern="0" spc="-10" dirty="0">
                <a:cs typeface="Arial" panose="020B0604020202020204" pitchFamily="34" charset="0"/>
                <a:hlinkClick r:id="rId2"/>
              </a:rPr>
              <a:t>s</a:t>
            </a:r>
            <a:r>
              <a:rPr lang="en-US" sz="1600" u="heavy" kern="0" dirty="0">
                <a:cs typeface="Arial" panose="020B0604020202020204" pitchFamily="34" charset="0"/>
                <a:hlinkClick r:id="rId2"/>
              </a:rPr>
              <a:t>/w</a:t>
            </a:r>
            <a:r>
              <a:rPr lang="en-US" sz="1600" u="heavy" kern="0" spc="-5" dirty="0">
                <a:cs typeface="Arial" panose="020B0604020202020204" pitchFamily="34" charset="0"/>
                <a:hlinkClick r:id="rId2"/>
              </a:rPr>
              <a:t>i</a:t>
            </a:r>
            <a:r>
              <a:rPr lang="en-US" sz="1600" u="heavy" kern="0" spc="-15" dirty="0">
                <a:cs typeface="Arial" panose="020B0604020202020204" pitchFamily="34" charset="0"/>
                <a:hlinkClick r:id="rId2"/>
              </a:rPr>
              <a:t>n</a:t>
            </a:r>
            <a:r>
              <a:rPr lang="en-US" sz="1600" u="heavy" kern="0" dirty="0">
                <a:cs typeface="Arial" panose="020B0604020202020204" pitchFamily="34" charset="0"/>
                <a:hlinkClick r:id="rId2"/>
              </a:rPr>
              <a:t>t</a:t>
            </a:r>
            <a:r>
              <a:rPr lang="en-US" sz="1600" u="heavy" kern="0" spc="5" dirty="0">
                <a:cs typeface="Arial" panose="020B0604020202020204" pitchFamily="34" charset="0"/>
                <a:hlinkClick r:id="rId2"/>
              </a:rPr>
              <a:t>e</a:t>
            </a:r>
            <a:r>
              <a:rPr lang="en-US" sz="1600" u="heavy" kern="0" spc="-5" dirty="0">
                <a:cs typeface="Arial" panose="020B0604020202020204" pitchFamily="34" charset="0"/>
                <a:hlinkClick r:id="rId2"/>
              </a:rPr>
              <a:t>r</a:t>
            </a:r>
            <a:r>
              <a:rPr lang="en-US" sz="1600" u="heavy" kern="0" spc="-10" dirty="0">
                <a:cs typeface="Arial" panose="020B0604020202020204" pitchFamily="34" charset="0"/>
                <a:hlinkClick r:id="rId2"/>
              </a:rPr>
              <a:t>1</a:t>
            </a:r>
            <a:r>
              <a:rPr lang="en-US" sz="1600" u="heavy" kern="0" spc="5" dirty="0">
                <a:cs typeface="Arial" panose="020B0604020202020204" pitchFamily="34" charset="0"/>
                <a:hlinkClick r:id="rId2"/>
              </a:rPr>
              <a:t>11</a:t>
            </a:r>
            <a:r>
              <a:rPr lang="en-US" sz="1600" u="heavy" kern="0" spc="-10" dirty="0">
                <a:cs typeface="Arial" panose="020B0604020202020204" pitchFamily="34" charset="0"/>
                <a:hlinkClick r:id="rId2"/>
              </a:rPr>
              <a:t>2</a:t>
            </a:r>
            <a:r>
              <a:rPr lang="en-US" sz="1600" u="heavy" kern="0" spc="-5" dirty="0">
                <a:cs typeface="Arial" panose="020B0604020202020204" pitchFamily="34" charset="0"/>
                <a:hlinkClick r:id="rId2"/>
              </a:rPr>
              <a:t>a</a:t>
            </a:r>
            <a:r>
              <a:rPr lang="en-US" sz="1600" u="heavy" kern="0" spc="-20" dirty="0">
                <a:cs typeface="Arial" panose="020B0604020202020204" pitchFamily="34" charset="0"/>
                <a:hlinkClick r:id="rId2"/>
              </a:rPr>
              <a:t>r</a:t>
            </a:r>
            <a:r>
              <a:rPr lang="en-US" sz="1600" u="heavy" kern="0" dirty="0">
                <a:cs typeface="Arial" panose="020B0604020202020204" pitchFamily="34" charset="0"/>
                <a:hlinkClick r:id="rId2"/>
              </a:rPr>
              <a:t>t</a:t>
            </a:r>
            <a:r>
              <a:rPr lang="en-US" sz="1600" u="heavy" kern="0" spc="-5" dirty="0">
                <a:cs typeface="Arial" panose="020B0604020202020204" pitchFamily="34" charset="0"/>
                <a:hlinkClick r:id="rId2"/>
              </a:rPr>
              <a:t>ic</a:t>
            </a:r>
            <a:r>
              <a:rPr lang="en-US" sz="1600" u="heavy" kern="0" spc="5" dirty="0">
                <a:cs typeface="Arial" panose="020B0604020202020204" pitchFamily="34" charset="0"/>
                <a:hlinkClick r:id="rId2"/>
              </a:rPr>
              <a:t>l</a:t>
            </a:r>
            <a:r>
              <a:rPr lang="en-US" sz="1600" u="heavy" kern="0" spc="-10" dirty="0">
                <a:cs typeface="Arial" panose="020B0604020202020204" pitchFamily="34" charset="0"/>
                <a:hlinkClick r:id="rId2"/>
              </a:rPr>
              <a:t>e</a:t>
            </a:r>
            <a:r>
              <a:rPr lang="en-US" sz="1600" u="heavy" kern="0" dirty="0">
                <a:cs typeface="Arial" panose="020B0604020202020204" pitchFamily="34" charset="0"/>
                <a:hlinkClick r:id="rId2"/>
              </a:rPr>
              <a:t>s/maj</a:t>
            </a:r>
            <a:r>
              <a:rPr lang="en-US" sz="1600" u="heavy" kern="0" spc="-5" dirty="0">
                <a:cs typeface="Arial" panose="020B0604020202020204" pitchFamily="34" charset="0"/>
                <a:hlinkClick r:id="rId2"/>
              </a:rPr>
              <a:t>or</a:t>
            </a:r>
            <a:r>
              <a:rPr lang="en-US" sz="1600" u="heavy" kern="0" spc="-10" dirty="0">
                <a:cs typeface="Arial" panose="020B0604020202020204" pitchFamily="34" charset="0"/>
                <a:hlinkClick r:id="rId2"/>
              </a:rPr>
              <a:t>-</a:t>
            </a:r>
            <a:r>
              <a:rPr lang="en-US" sz="1600" u="heavy" kern="0" spc="15" dirty="0">
                <a:cs typeface="Arial" panose="020B0604020202020204" pitchFamily="34" charset="0"/>
                <a:hlinkClick r:id="rId2"/>
              </a:rPr>
              <a:t>t</a:t>
            </a:r>
            <a:r>
              <a:rPr lang="en-US" sz="1600" u="heavy" kern="0" spc="-5" dirty="0">
                <a:cs typeface="Arial" panose="020B0604020202020204" pitchFamily="34" charset="0"/>
                <a:hlinkClick r:id="rId2"/>
              </a:rPr>
              <a:t>r</a:t>
            </a:r>
            <a:r>
              <a:rPr lang="en-US" sz="1600" u="heavy" kern="0" spc="5" dirty="0">
                <a:cs typeface="Arial" panose="020B0604020202020204" pitchFamily="34" charset="0"/>
                <a:hlinkClick r:id="rId2"/>
              </a:rPr>
              <a:t>e</a:t>
            </a:r>
            <a:r>
              <a:rPr lang="en-US" sz="1600" u="heavy" kern="0" dirty="0">
                <a:cs typeface="Arial" panose="020B0604020202020204" pitchFamily="34" charset="0"/>
                <a:hlinkClick r:id="rId2"/>
              </a:rPr>
              <a:t>n</a:t>
            </a:r>
            <a:r>
              <a:rPr lang="en-US" sz="1600" u="heavy" kern="0" spc="-5" dirty="0">
                <a:cs typeface="Arial" panose="020B0604020202020204" pitchFamily="34" charset="0"/>
                <a:hlinkClick r:id="rId2"/>
              </a:rPr>
              <a:t>d</a:t>
            </a:r>
            <a:r>
              <a:rPr lang="en-US" sz="1600" u="heavy" kern="0" spc="-10" dirty="0">
                <a:cs typeface="Arial" panose="020B0604020202020204" pitchFamily="34" charset="0"/>
                <a:hlinkClick r:id="rId2"/>
              </a:rPr>
              <a:t>-</a:t>
            </a:r>
            <a:r>
              <a:rPr lang="en-US" sz="1600" u="heavy" kern="0" spc="-5" dirty="0">
                <a:cs typeface="Arial" panose="020B0604020202020204" pitchFamily="34" charset="0"/>
                <a:hlinkClick r:id="rId2"/>
              </a:rPr>
              <a:t>r</a:t>
            </a:r>
            <a:r>
              <a:rPr lang="en-US" sz="1600" u="heavy" kern="0" spc="5" dirty="0">
                <a:cs typeface="Arial" panose="020B0604020202020204" pitchFamily="34" charset="0"/>
                <a:hlinkClick r:id="rId2"/>
              </a:rPr>
              <a:t>eve</a:t>
            </a:r>
            <a:r>
              <a:rPr lang="en-US" sz="1600" u="heavy" kern="0" spc="-15" dirty="0">
                <a:cs typeface="Arial" panose="020B0604020202020204" pitchFamily="34" charset="0"/>
                <a:hlinkClick r:id="rId2"/>
              </a:rPr>
              <a:t>a</a:t>
            </a:r>
            <a:r>
              <a:rPr lang="en-US" sz="1600" u="heavy" kern="0" spc="-5" dirty="0">
                <a:cs typeface="Arial" panose="020B0604020202020204" pitchFamily="34" charset="0"/>
                <a:hlinkClick r:id="rId2"/>
              </a:rPr>
              <a:t>l</a:t>
            </a:r>
            <a:r>
              <a:rPr lang="en-US" sz="1600" u="heavy" kern="0" spc="5" dirty="0">
                <a:cs typeface="Arial" panose="020B0604020202020204" pitchFamily="34" charset="0"/>
                <a:hlinkClick r:id="rId2"/>
              </a:rPr>
              <a:t>e</a:t>
            </a:r>
            <a:r>
              <a:rPr lang="en-US" sz="1600" u="heavy" kern="0" spc="-10" dirty="0">
                <a:cs typeface="Arial" panose="020B0604020202020204" pitchFamily="34" charset="0"/>
                <a:hlinkClick r:id="rId2"/>
              </a:rPr>
              <a:t>d-</a:t>
            </a:r>
            <a:r>
              <a:rPr lang="en-US" sz="1600" u="heavy" kern="0" spc="-5" dirty="0">
                <a:cs typeface="Arial" panose="020B0604020202020204" pitchFamily="34" charset="0"/>
                <a:hlinkClick r:id="rId2"/>
              </a:rPr>
              <a:t>i</a:t>
            </a:r>
            <a:r>
              <a:rPr lang="en-US" sz="1600" u="heavy" kern="0" dirty="0">
                <a:cs typeface="Arial" panose="020B0604020202020204" pitchFamily="34" charset="0"/>
                <a:hlinkClick r:id="rId2"/>
              </a:rPr>
              <a:t>n</a:t>
            </a:r>
            <a:r>
              <a:rPr lang="en-US" sz="1600" u="heavy" kern="0" spc="-10" dirty="0">
                <a:cs typeface="Arial" panose="020B0604020202020204" pitchFamily="34" charset="0"/>
                <a:hlinkClick r:id="rId2"/>
              </a:rPr>
              <a:t>-</a:t>
            </a:r>
            <a:r>
              <a:rPr lang="en-US" sz="1600" u="heavy" kern="0" spc="-5" dirty="0">
                <a:cs typeface="Arial" panose="020B0604020202020204" pitchFamily="34" charset="0"/>
                <a:hlinkClick r:id="rId2"/>
              </a:rPr>
              <a:t>c</a:t>
            </a:r>
            <a:r>
              <a:rPr lang="en-US" sz="1600" u="heavy" kern="0" spc="5" dirty="0">
                <a:cs typeface="Arial" panose="020B0604020202020204" pitchFamily="34" charset="0"/>
                <a:hlinkClick r:id="rId2"/>
              </a:rPr>
              <a:t>e</a:t>
            </a:r>
            <a:r>
              <a:rPr lang="en-US" sz="1600" u="heavy" kern="0" dirty="0">
                <a:cs typeface="Arial" panose="020B0604020202020204" pitchFamily="34" charset="0"/>
                <a:hlinkClick r:id="rId2"/>
              </a:rPr>
              <a:t>ns</a:t>
            </a:r>
            <a:r>
              <a:rPr lang="en-US" sz="1600" u="heavy" kern="0" spc="5" dirty="0">
                <a:cs typeface="Arial" panose="020B0604020202020204" pitchFamily="34" charset="0"/>
                <a:hlinkClick r:id="rId2"/>
              </a:rPr>
              <a:t>u</a:t>
            </a:r>
            <a:r>
              <a:rPr lang="en-US" sz="1600" u="heavy" kern="0" spc="-15" dirty="0">
                <a:cs typeface="Arial" panose="020B0604020202020204" pitchFamily="34" charset="0"/>
                <a:hlinkClick r:id="rId2"/>
              </a:rPr>
              <a:t>s</a:t>
            </a:r>
            <a:r>
              <a:rPr lang="en-US" sz="1600" u="heavy" kern="0" spc="-10" dirty="0">
                <a:cs typeface="Arial" panose="020B0604020202020204" pitchFamily="34" charset="0"/>
                <a:hlinkClick r:id="rId2"/>
              </a:rPr>
              <a:t>-</a:t>
            </a:r>
            <a:r>
              <a:rPr lang="en-US" sz="1600" u="heavy" kern="0" spc="5" dirty="0">
                <a:cs typeface="Arial" panose="020B0604020202020204" pitchFamily="34" charset="0"/>
                <a:hlinkClick r:id="rId2"/>
              </a:rPr>
              <a:t>20</a:t>
            </a:r>
            <a:r>
              <a:rPr lang="en-US" sz="1600" u="heavy" kern="0" spc="-10" dirty="0">
                <a:cs typeface="Arial" panose="020B0604020202020204" pitchFamily="34" charset="0"/>
                <a:hlinkClick r:id="rId2"/>
              </a:rPr>
              <a:t>1</a:t>
            </a:r>
            <a:r>
              <a:rPr lang="en-US" sz="1600" u="heavy" kern="0" spc="5" dirty="0">
                <a:cs typeface="Arial" panose="020B0604020202020204" pitchFamily="34" charset="0"/>
                <a:hlinkClick r:id="rId2"/>
              </a:rPr>
              <a:t>0</a:t>
            </a:r>
            <a:r>
              <a:rPr lang="en-US" sz="1600" u="heavy" kern="0" spc="-10" dirty="0">
                <a:cs typeface="Arial" panose="020B0604020202020204" pitchFamily="34" charset="0"/>
                <a:hlinkClick r:id="rId2"/>
              </a:rPr>
              <a:t>-</a:t>
            </a:r>
            <a:r>
              <a:rPr lang="en-US" sz="1600" u="heavy" kern="0" spc="-5" dirty="0">
                <a:cs typeface="Arial" panose="020B0604020202020204" pitchFamily="34" charset="0"/>
                <a:hlinkClick r:id="rId2"/>
              </a:rPr>
              <a:t>da</a:t>
            </a:r>
            <a:r>
              <a:rPr lang="en-US" sz="1600" u="heavy" kern="0" dirty="0">
                <a:cs typeface="Arial" panose="020B0604020202020204" pitchFamily="34" charset="0"/>
                <a:hlinkClick r:id="rId2"/>
              </a:rPr>
              <a:t>t</a:t>
            </a:r>
            <a:r>
              <a:rPr lang="en-US" sz="1600" u="heavy" kern="0" spc="-15" dirty="0">
                <a:cs typeface="Arial" panose="020B0604020202020204" pitchFamily="34" charset="0"/>
                <a:hlinkClick r:id="rId2"/>
              </a:rPr>
              <a:t>a.</a:t>
            </a:r>
            <a:r>
              <a:rPr lang="en-US" sz="1600" u="heavy" kern="0" dirty="0">
                <a:cs typeface="Arial" panose="020B0604020202020204" pitchFamily="34" charset="0"/>
                <a:hlinkClick r:id="rId2"/>
              </a:rPr>
              <a:t>html</a:t>
            </a:r>
            <a:endParaRPr lang="en-US" sz="1600" kern="0" dirty="0">
              <a:cs typeface="Arial" panose="020B0604020202020204" pitchFamily="34" charset="0"/>
            </a:endParaRPr>
          </a:p>
          <a:p>
            <a:pPr marL="868680" marR="916305" lvl="0" indent="-285750" defTabSz="914400">
              <a:spcBef>
                <a:spcPts val="480"/>
              </a:spcBef>
              <a:spcAft>
                <a:spcPts val="200"/>
              </a:spcAft>
              <a:buClr>
                <a:schemeClr val="tx1"/>
              </a:buClr>
              <a:buFont typeface="Arial" panose="020B0604020202020204" pitchFamily="34" charset="0"/>
              <a:buChar char="•"/>
              <a:tabLst>
                <a:tab pos="582930" algn="l"/>
              </a:tabLst>
            </a:pPr>
            <a:r>
              <a:rPr lang="en-US" sz="1600" u="heavy" kern="0" dirty="0">
                <a:cs typeface="Arial" panose="020B0604020202020204" pitchFamily="34" charset="0"/>
                <a:hlinkClick r:id="rId3"/>
              </a:rPr>
              <a:t>h</a:t>
            </a:r>
            <a:r>
              <a:rPr lang="en-US" sz="1600" u="heavy" kern="0" spc="15" dirty="0">
                <a:cs typeface="Arial" panose="020B0604020202020204" pitchFamily="34" charset="0"/>
                <a:hlinkClick r:id="rId3"/>
              </a:rPr>
              <a:t>tt</a:t>
            </a:r>
            <a:r>
              <a:rPr lang="en-US" sz="1600" u="heavy" kern="0" spc="-15" dirty="0">
                <a:cs typeface="Arial" panose="020B0604020202020204" pitchFamily="34" charset="0"/>
                <a:hlinkClick r:id="rId3"/>
              </a:rPr>
              <a:t>p:</a:t>
            </a:r>
            <a:r>
              <a:rPr lang="en-US" sz="1600" u="heavy" kern="0" dirty="0">
                <a:cs typeface="Arial" panose="020B0604020202020204" pitchFamily="34" charset="0"/>
                <a:hlinkClick r:id="rId3"/>
              </a:rPr>
              <a:t>//</a:t>
            </a:r>
            <a:r>
              <a:rPr lang="en-US" sz="1600" u="heavy" kern="0" spc="-5" dirty="0">
                <a:cs typeface="Arial" panose="020B0604020202020204" pitchFamily="34" charset="0"/>
                <a:hlinkClick r:id="rId3"/>
              </a:rPr>
              <a:t>agi</a:t>
            </a:r>
            <a:r>
              <a:rPr lang="en-US" sz="1600" u="heavy" kern="0" spc="5" dirty="0">
                <a:cs typeface="Arial" panose="020B0604020202020204" pitchFamily="34" charset="0"/>
                <a:hlinkClick r:id="rId3"/>
              </a:rPr>
              <a:t>l</a:t>
            </a:r>
            <a:r>
              <a:rPr lang="en-US" sz="1600" u="heavy" kern="0" spc="-5" dirty="0">
                <a:cs typeface="Arial" panose="020B0604020202020204" pitchFamily="34" charset="0"/>
                <a:hlinkClick r:id="rId3"/>
              </a:rPr>
              <a:t>i</a:t>
            </a:r>
            <a:r>
              <a:rPr lang="en-US" sz="1600" u="heavy" kern="0" dirty="0">
                <a:cs typeface="Arial" panose="020B0604020202020204" pitchFamily="34" charset="0"/>
                <a:hlinkClick r:id="rId3"/>
              </a:rPr>
              <a:t>t</a:t>
            </a:r>
            <a:r>
              <a:rPr lang="en-US" sz="1600" u="heavy" kern="0" spc="-5" dirty="0">
                <a:cs typeface="Arial" panose="020B0604020202020204" pitchFamily="34" charset="0"/>
                <a:hlinkClick r:id="rId3"/>
              </a:rPr>
              <a:t>rix</a:t>
            </a:r>
            <a:r>
              <a:rPr lang="en-US" sz="1600" u="heavy" kern="0" spc="-15" dirty="0">
                <a:cs typeface="Arial" panose="020B0604020202020204" pitchFamily="34" charset="0"/>
                <a:hlinkClick r:id="rId3"/>
              </a:rPr>
              <a:t>.</a:t>
            </a:r>
            <a:r>
              <a:rPr lang="en-US" sz="1600" u="heavy" kern="0" spc="-5" dirty="0">
                <a:cs typeface="Arial" panose="020B0604020202020204" pitchFamily="34" charset="0"/>
                <a:hlinkClick r:id="rId3"/>
              </a:rPr>
              <a:t>co</a:t>
            </a:r>
            <a:r>
              <a:rPr lang="en-US" sz="1600" u="heavy" kern="0" dirty="0">
                <a:cs typeface="Arial" panose="020B0604020202020204" pitchFamily="34" charset="0"/>
                <a:hlinkClick r:id="rId3"/>
              </a:rPr>
              <a:t>m/</a:t>
            </a:r>
            <a:r>
              <a:rPr lang="en-US" sz="1600" u="heavy" kern="0" spc="5" dirty="0">
                <a:cs typeface="Arial" panose="020B0604020202020204" pitchFamily="34" charset="0"/>
                <a:hlinkClick r:id="rId3"/>
              </a:rPr>
              <a:t>2011</a:t>
            </a:r>
            <a:r>
              <a:rPr lang="en-US" sz="1600" u="heavy" kern="0" dirty="0">
                <a:cs typeface="Arial" panose="020B0604020202020204" pitchFamily="34" charset="0"/>
                <a:hlinkClick r:id="rId3"/>
              </a:rPr>
              <a:t>/</a:t>
            </a:r>
            <a:r>
              <a:rPr lang="en-US" sz="1600" u="heavy" kern="0" spc="5" dirty="0">
                <a:cs typeface="Arial" panose="020B0604020202020204" pitchFamily="34" charset="0"/>
                <a:hlinkClick r:id="rId3"/>
              </a:rPr>
              <a:t>03</a:t>
            </a:r>
            <a:r>
              <a:rPr lang="en-US" sz="1600" u="heavy" kern="0" spc="-15" dirty="0">
                <a:cs typeface="Arial" panose="020B0604020202020204" pitchFamily="34" charset="0"/>
                <a:hlinkClick r:id="rId3"/>
              </a:rPr>
              <a:t>/</a:t>
            </a:r>
            <a:r>
              <a:rPr lang="en-US" sz="1600" u="heavy" kern="0" dirty="0">
                <a:cs typeface="Arial" panose="020B0604020202020204" pitchFamily="34" charset="0"/>
                <a:hlinkClick r:id="rId3"/>
              </a:rPr>
              <a:t>h</a:t>
            </a:r>
            <a:r>
              <a:rPr lang="en-US" sz="1600" u="heavy" kern="0" spc="-5" dirty="0">
                <a:cs typeface="Arial" panose="020B0604020202020204" pitchFamily="34" charset="0"/>
                <a:hlinkClick r:id="rId3"/>
              </a:rPr>
              <a:t>o</a:t>
            </a:r>
            <a:r>
              <a:rPr lang="en-US" sz="1600" u="heavy" kern="0" dirty="0">
                <a:cs typeface="Arial" panose="020B0604020202020204" pitchFamily="34" charset="0"/>
                <a:hlinkClick r:id="rId3"/>
              </a:rPr>
              <a:t>w</a:t>
            </a:r>
            <a:r>
              <a:rPr lang="en-US" sz="1600" u="heavy" kern="0" spc="-10" dirty="0">
                <a:cs typeface="Arial" panose="020B0604020202020204" pitchFamily="34" charset="0"/>
                <a:hlinkClick r:id="rId3"/>
              </a:rPr>
              <a:t>-</a:t>
            </a:r>
            <a:r>
              <a:rPr lang="en-US" sz="1600" u="heavy" kern="0" dirty="0">
                <a:cs typeface="Arial" panose="020B0604020202020204" pitchFamily="34" charset="0"/>
                <a:hlinkClick r:id="rId3"/>
              </a:rPr>
              <a:t>t</a:t>
            </a:r>
            <a:r>
              <a:rPr lang="en-US" sz="1600" u="heavy" kern="0" spc="-5" dirty="0">
                <a:cs typeface="Arial" panose="020B0604020202020204" pitchFamily="34" charset="0"/>
                <a:hlinkClick r:id="rId3"/>
              </a:rPr>
              <a:t>o</a:t>
            </a:r>
            <a:r>
              <a:rPr lang="en-US" sz="1600" u="heavy" kern="0" spc="-10" dirty="0">
                <a:cs typeface="Arial" panose="020B0604020202020204" pitchFamily="34" charset="0"/>
                <a:hlinkClick r:id="rId3"/>
              </a:rPr>
              <a:t>-</a:t>
            </a:r>
            <a:r>
              <a:rPr lang="en-US" sz="1600" u="heavy" kern="0" dirty="0">
                <a:cs typeface="Arial" panose="020B0604020202020204" pitchFamily="34" charset="0"/>
                <a:hlinkClick r:id="rId3"/>
              </a:rPr>
              <a:t>m</a:t>
            </a:r>
            <a:r>
              <a:rPr lang="en-US" sz="1600" u="heavy" kern="0" spc="-15" dirty="0">
                <a:cs typeface="Arial" panose="020B0604020202020204" pitchFamily="34" charset="0"/>
                <a:hlinkClick r:id="rId3"/>
              </a:rPr>
              <a:t>a</a:t>
            </a:r>
            <a:r>
              <a:rPr lang="en-US" sz="1600" u="heavy" kern="0" dirty="0">
                <a:cs typeface="Arial" panose="020B0604020202020204" pitchFamily="34" charset="0"/>
                <a:hlinkClick r:id="rId3"/>
              </a:rPr>
              <a:t>k</a:t>
            </a:r>
            <a:r>
              <a:rPr lang="en-US" sz="1600" u="heavy" kern="0" spc="-10" dirty="0">
                <a:cs typeface="Arial" panose="020B0604020202020204" pitchFamily="34" charset="0"/>
                <a:hlinkClick r:id="rId3"/>
              </a:rPr>
              <a:t>e-y</a:t>
            </a:r>
            <a:r>
              <a:rPr lang="en-US" sz="1600" u="heavy" kern="0" spc="-5" dirty="0">
                <a:cs typeface="Arial" panose="020B0604020202020204" pitchFamily="34" charset="0"/>
                <a:hlinkClick r:id="rId3"/>
              </a:rPr>
              <a:t>o</a:t>
            </a:r>
            <a:r>
              <a:rPr lang="en-US" sz="1600" u="heavy" kern="0" spc="5" dirty="0">
                <a:cs typeface="Arial" panose="020B0604020202020204" pitchFamily="34" charset="0"/>
                <a:hlinkClick r:id="rId3"/>
              </a:rPr>
              <a:t>u</a:t>
            </a:r>
            <a:r>
              <a:rPr lang="en-US" sz="1600" u="heavy" kern="0" spc="-5" dirty="0">
                <a:cs typeface="Arial" panose="020B0604020202020204" pitchFamily="34" charset="0"/>
                <a:hlinkClick r:id="rId3"/>
              </a:rPr>
              <a:t>r</a:t>
            </a:r>
            <a:r>
              <a:rPr lang="en-US" sz="1600" u="heavy" kern="0" dirty="0">
                <a:cs typeface="Arial" panose="020B0604020202020204" pitchFamily="34" charset="0"/>
                <a:hlinkClick r:id="rId3"/>
              </a:rPr>
              <a:t>-</a:t>
            </a:r>
            <a:r>
              <a:rPr lang="en-US" sz="1600" kern="0" dirty="0">
                <a:cs typeface="Arial" panose="020B0604020202020204" pitchFamily="34" charset="0"/>
              </a:rPr>
              <a:t> </a:t>
            </a:r>
            <a:r>
              <a:rPr lang="en-US" sz="1600" u="heavy" kern="0" spc="-5" dirty="0">
                <a:cs typeface="Arial" panose="020B0604020202020204" pitchFamily="34" charset="0"/>
                <a:hlinkClick r:id="rId3"/>
              </a:rPr>
              <a:t>c</a:t>
            </a:r>
            <a:r>
              <a:rPr lang="en-US" sz="1600" u="heavy" kern="0" spc="5" dirty="0">
                <a:cs typeface="Arial" panose="020B0604020202020204" pitchFamily="34" charset="0"/>
                <a:hlinkClick r:id="rId3"/>
              </a:rPr>
              <a:t>ul</a:t>
            </a:r>
            <a:r>
              <a:rPr lang="en-US" sz="1600" u="heavy" kern="0" spc="15" dirty="0">
                <a:cs typeface="Arial" panose="020B0604020202020204" pitchFamily="34" charset="0"/>
                <a:hlinkClick r:id="rId3"/>
              </a:rPr>
              <a:t>t</a:t>
            </a:r>
            <a:r>
              <a:rPr lang="en-US" sz="1600" u="heavy" kern="0" spc="-10" dirty="0">
                <a:cs typeface="Arial" panose="020B0604020202020204" pitchFamily="34" charset="0"/>
                <a:hlinkClick r:id="rId3"/>
              </a:rPr>
              <a:t>u</a:t>
            </a:r>
            <a:r>
              <a:rPr lang="en-US" sz="1600" u="heavy" kern="0" spc="-5" dirty="0">
                <a:cs typeface="Arial" panose="020B0604020202020204" pitchFamily="34" charset="0"/>
                <a:hlinkClick r:id="rId3"/>
              </a:rPr>
              <a:t>r</a:t>
            </a:r>
            <a:r>
              <a:rPr lang="en-US" sz="1600" u="heavy" kern="0" spc="-10" dirty="0">
                <a:cs typeface="Arial" panose="020B0604020202020204" pitchFamily="34" charset="0"/>
                <a:hlinkClick r:id="rId3"/>
              </a:rPr>
              <a:t>e-</a:t>
            </a:r>
            <a:r>
              <a:rPr lang="en-US" sz="1600" u="heavy" kern="0" dirty="0">
                <a:cs typeface="Arial" panose="020B0604020202020204" pitchFamily="34" charset="0"/>
                <a:hlinkClick r:id="rId3"/>
              </a:rPr>
              <a:t>w</a:t>
            </a:r>
            <a:r>
              <a:rPr lang="en-US" sz="1600" u="heavy" kern="0" spc="-5" dirty="0">
                <a:cs typeface="Arial" panose="020B0604020202020204" pitchFamily="34" charset="0"/>
                <a:hlinkClick r:id="rId3"/>
              </a:rPr>
              <a:t>or</a:t>
            </a:r>
            <a:r>
              <a:rPr lang="en-US" sz="1600" u="heavy" kern="0" dirty="0">
                <a:cs typeface="Arial" panose="020B0604020202020204" pitchFamily="34" charset="0"/>
                <a:hlinkClick r:id="rId3"/>
              </a:rPr>
              <a:t>k/</a:t>
            </a:r>
            <a:endParaRPr lang="en-US" sz="1600" kern="0" dirty="0">
              <a:cs typeface="Arial" panose="020B0604020202020204" pitchFamily="34" charset="0"/>
            </a:endParaRPr>
          </a:p>
          <a:p>
            <a:pPr marL="868680" marR="29845" lvl="0" indent="-285750" defTabSz="914400">
              <a:spcBef>
                <a:spcPts val="480"/>
              </a:spcBef>
              <a:spcAft>
                <a:spcPts val="200"/>
              </a:spcAft>
              <a:buClr>
                <a:schemeClr val="tx1"/>
              </a:buClr>
              <a:buFont typeface="Arial" panose="020B0604020202020204" pitchFamily="34" charset="0"/>
              <a:buChar char="•"/>
              <a:tabLst>
                <a:tab pos="582930" algn="l"/>
              </a:tabLst>
            </a:pPr>
            <a:r>
              <a:rPr lang="en-US" sz="1600" kern="0" spc="-10" dirty="0">
                <a:cs typeface="Arial" panose="020B0604020202020204" pitchFamily="34" charset="0"/>
              </a:rPr>
              <a:t>A</a:t>
            </a:r>
            <a:r>
              <a:rPr lang="en-US" sz="1600" kern="0" spc="-5" dirty="0">
                <a:cs typeface="Arial" panose="020B0604020202020204" pitchFamily="34" charset="0"/>
              </a:rPr>
              <a:t>da</a:t>
            </a:r>
            <a:r>
              <a:rPr lang="en-US" sz="1600" kern="0" dirty="0">
                <a:cs typeface="Arial" panose="020B0604020202020204" pitchFamily="34" charset="0"/>
              </a:rPr>
              <a:t>p</a:t>
            </a:r>
            <a:r>
              <a:rPr lang="en-US" sz="1600" kern="0" spc="15" dirty="0">
                <a:cs typeface="Arial" panose="020B0604020202020204" pitchFamily="34" charset="0"/>
              </a:rPr>
              <a:t>t</a:t>
            </a:r>
            <a:r>
              <a:rPr lang="en-US" sz="1600" kern="0" spc="5" dirty="0">
                <a:cs typeface="Arial" panose="020B0604020202020204" pitchFamily="34" charset="0"/>
              </a:rPr>
              <a:t>e</a:t>
            </a:r>
            <a:r>
              <a:rPr lang="en-US" sz="1600" kern="0" dirty="0">
                <a:cs typeface="Arial" panose="020B0604020202020204" pitchFamily="34" charset="0"/>
              </a:rPr>
              <a:t>d</a:t>
            </a:r>
            <a:r>
              <a:rPr lang="en-US" sz="1600" kern="0" spc="-35" dirty="0">
                <a:cs typeface="Arial" panose="020B0604020202020204" pitchFamily="34" charset="0"/>
              </a:rPr>
              <a:t> </a:t>
            </a:r>
            <a:r>
              <a:rPr lang="en-US" sz="1600" kern="0" spc="-10" dirty="0">
                <a:cs typeface="Arial" panose="020B0604020202020204" pitchFamily="34" charset="0"/>
              </a:rPr>
              <a:t>f</a:t>
            </a:r>
            <a:r>
              <a:rPr lang="en-US" sz="1600" kern="0" spc="-5" dirty="0">
                <a:cs typeface="Arial" panose="020B0604020202020204" pitchFamily="34" charset="0"/>
              </a:rPr>
              <a:t>ro</a:t>
            </a:r>
            <a:r>
              <a:rPr lang="en-US" sz="1600" kern="0" dirty="0">
                <a:cs typeface="Arial" panose="020B0604020202020204" pitchFamily="34" charset="0"/>
              </a:rPr>
              <a:t>m</a:t>
            </a:r>
            <a:r>
              <a:rPr lang="en-US" sz="1600" kern="0" spc="-10" dirty="0">
                <a:cs typeface="Arial" panose="020B0604020202020204" pitchFamily="34" charset="0"/>
              </a:rPr>
              <a:t> </a:t>
            </a:r>
            <a:r>
              <a:rPr lang="en-US" sz="1600" kern="0" dirty="0" err="1">
                <a:cs typeface="Arial" panose="020B0604020202020204" pitchFamily="34" charset="0"/>
              </a:rPr>
              <a:t>C</a:t>
            </a:r>
            <a:r>
              <a:rPr lang="en-US" sz="1600" kern="0" spc="5" dirty="0" err="1">
                <a:cs typeface="Arial" panose="020B0604020202020204" pitchFamily="34" charset="0"/>
              </a:rPr>
              <a:t>e</a:t>
            </a:r>
            <a:r>
              <a:rPr lang="en-US" sz="1600" kern="0" dirty="0" err="1">
                <a:cs typeface="Arial" panose="020B0604020202020204" pitchFamily="34" charset="0"/>
              </a:rPr>
              <a:t>n</a:t>
            </a:r>
            <a:r>
              <a:rPr lang="en-US" sz="1600" kern="0" spc="15" dirty="0" err="1">
                <a:cs typeface="Arial" panose="020B0604020202020204" pitchFamily="34" charset="0"/>
              </a:rPr>
              <a:t>t</a:t>
            </a:r>
            <a:r>
              <a:rPr lang="en-US" sz="1600" kern="0" spc="5" dirty="0" err="1">
                <a:cs typeface="Arial" panose="020B0604020202020204" pitchFamily="34" charset="0"/>
              </a:rPr>
              <a:t>e</a:t>
            </a:r>
            <a:r>
              <a:rPr lang="en-US" sz="1600" kern="0" dirty="0" err="1">
                <a:cs typeface="Arial" panose="020B0604020202020204" pitchFamily="34" charset="0"/>
              </a:rPr>
              <a:t>n</a:t>
            </a:r>
            <a:r>
              <a:rPr lang="en-US" sz="1600" kern="0" spc="-10" dirty="0" err="1">
                <a:cs typeface="Arial" panose="020B0604020202020204" pitchFamily="34" charset="0"/>
              </a:rPr>
              <a:t>e’</a:t>
            </a:r>
            <a:r>
              <a:rPr lang="en-US" sz="1600" kern="0" dirty="0" err="1">
                <a:cs typeface="Arial" panose="020B0604020202020204" pitchFamily="34" charset="0"/>
              </a:rPr>
              <a:t>s</a:t>
            </a:r>
            <a:r>
              <a:rPr lang="en-US" sz="1600" kern="0" spc="-40" dirty="0">
                <a:cs typeface="Arial" panose="020B0604020202020204" pitchFamily="34" charset="0"/>
              </a:rPr>
              <a:t> </a:t>
            </a:r>
            <a:r>
              <a:rPr lang="en-US" sz="1600" kern="0" dirty="0">
                <a:cs typeface="Arial" panose="020B0604020202020204" pitchFamily="34" charset="0"/>
              </a:rPr>
              <a:t>C</a:t>
            </a:r>
            <a:r>
              <a:rPr lang="en-US" sz="1600" kern="0" spc="5" dirty="0">
                <a:cs typeface="Arial" panose="020B0604020202020204" pitchFamily="34" charset="0"/>
              </a:rPr>
              <a:t>ul</a:t>
            </a:r>
            <a:r>
              <a:rPr lang="en-US" sz="1600" kern="0" dirty="0">
                <a:cs typeface="Arial" panose="020B0604020202020204" pitchFamily="34" charset="0"/>
              </a:rPr>
              <a:t>t</a:t>
            </a:r>
            <a:r>
              <a:rPr lang="en-US" sz="1600" kern="0" spc="-10" dirty="0">
                <a:cs typeface="Arial" panose="020B0604020202020204" pitchFamily="34" charset="0"/>
              </a:rPr>
              <a:t>u</a:t>
            </a:r>
            <a:r>
              <a:rPr lang="en-US" sz="1600" kern="0" spc="-5" dirty="0">
                <a:cs typeface="Arial" panose="020B0604020202020204" pitchFamily="34" charset="0"/>
              </a:rPr>
              <a:t>r</a:t>
            </a:r>
            <a:r>
              <a:rPr lang="en-US" sz="1600" kern="0" spc="-15" dirty="0">
                <a:cs typeface="Arial" panose="020B0604020202020204" pitchFamily="34" charset="0"/>
              </a:rPr>
              <a:t>a</a:t>
            </a:r>
            <a:r>
              <a:rPr lang="en-US" sz="1600" kern="0" dirty="0">
                <a:cs typeface="Arial" panose="020B0604020202020204" pitchFamily="34" charset="0"/>
              </a:rPr>
              <a:t>l</a:t>
            </a:r>
            <a:r>
              <a:rPr lang="en-US" sz="1600" kern="0" spc="-35" dirty="0">
                <a:cs typeface="Arial" panose="020B0604020202020204" pitchFamily="34" charset="0"/>
              </a:rPr>
              <a:t> </a:t>
            </a:r>
            <a:r>
              <a:rPr lang="en-US" sz="1600" kern="0" spc="-10" dirty="0">
                <a:cs typeface="Arial" panose="020B0604020202020204" pitchFamily="34" charset="0"/>
              </a:rPr>
              <a:t>A</a:t>
            </a:r>
            <a:r>
              <a:rPr lang="en-US" sz="1600" kern="0" dirty="0">
                <a:cs typeface="Arial" panose="020B0604020202020204" pitchFamily="34" charset="0"/>
              </a:rPr>
              <a:t>w</a:t>
            </a:r>
            <a:r>
              <a:rPr lang="en-US" sz="1600" kern="0" spc="-5" dirty="0">
                <a:cs typeface="Arial" panose="020B0604020202020204" pitchFamily="34" charset="0"/>
              </a:rPr>
              <a:t>ar</a:t>
            </a:r>
            <a:r>
              <a:rPr lang="en-US" sz="1600" kern="0" spc="5" dirty="0">
                <a:cs typeface="Arial" panose="020B0604020202020204" pitchFamily="34" charset="0"/>
              </a:rPr>
              <a:t>e</a:t>
            </a:r>
            <a:r>
              <a:rPr lang="en-US" sz="1600" kern="0" dirty="0">
                <a:cs typeface="Arial" panose="020B0604020202020204" pitchFamily="34" charset="0"/>
              </a:rPr>
              <a:t>n</a:t>
            </a:r>
            <a:r>
              <a:rPr lang="en-US" sz="1600" kern="0" spc="5" dirty="0">
                <a:cs typeface="Arial" panose="020B0604020202020204" pitchFamily="34" charset="0"/>
              </a:rPr>
              <a:t>e</a:t>
            </a:r>
            <a:r>
              <a:rPr lang="en-US" sz="1600" kern="0" dirty="0">
                <a:cs typeface="Arial" panose="020B0604020202020204" pitchFamily="34" charset="0"/>
              </a:rPr>
              <a:t>ss</a:t>
            </a:r>
            <a:r>
              <a:rPr lang="en-US" sz="1600" kern="0" spc="-50" dirty="0">
                <a:cs typeface="Arial" panose="020B0604020202020204" pitchFamily="34" charset="0"/>
              </a:rPr>
              <a:t> </a:t>
            </a:r>
            <a:r>
              <a:rPr lang="en-US" sz="1600" kern="0" spc="-5" dirty="0">
                <a:cs typeface="Arial" panose="020B0604020202020204" pitchFamily="34" charset="0"/>
              </a:rPr>
              <a:t>i</a:t>
            </a:r>
            <a:r>
              <a:rPr lang="en-US" sz="1600" kern="0" dirty="0">
                <a:cs typeface="Arial" panose="020B0604020202020204" pitchFamily="34" charset="0"/>
              </a:rPr>
              <a:t>n</a:t>
            </a:r>
            <a:r>
              <a:rPr lang="en-US" sz="1600" kern="0" spc="10" dirty="0">
                <a:cs typeface="Arial" panose="020B0604020202020204" pitchFamily="34" charset="0"/>
              </a:rPr>
              <a:t> </a:t>
            </a:r>
            <a:r>
              <a:rPr lang="en-US" sz="1600" kern="0" spc="-5" dirty="0">
                <a:cs typeface="Arial" panose="020B0604020202020204" pitchFamily="34" charset="0"/>
              </a:rPr>
              <a:t>H</a:t>
            </a:r>
            <a:r>
              <a:rPr lang="en-US" sz="1600" kern="0" spc="5" dirty="0">
                <a:cs typeface="Arial" panose="020B0604020202020204" pitchFamily="34" charset="0"/>
              </a:rPr>
              <a:t>e</a:t>
            </a:r>
            <a:r>
              <a:rPr lang="en-US" sz="1600" kern="0" spc="-5" dirty="0">
                <a:cs typeface="Arial" panose="020B0604020202020204" pitchFamily="34" charset="0"/>
              </a:rPr>
              <a:t>a</a:t>
            </a:r>
            <a:r>
              <a:rPr lang="en-US" sz="1600" kern="0" spc="5" dirty="0">
                <a:cs typeface="Arial" panose="020B0604020202020204" pitchFamily="34" charset="0"/>
              </a:rPr>
              <a:t>l</a:t>
            </a:r>
            <a:r>
              <a:rPr lang="en-US" sz="1600" kern="0" dirty="0">
                <a:cs typeface="Arial" panose="020B0604020202020204" pitchFamily="34" charset="0"/>
              </a:rPr>
              <a:t>th C</a:t>
            </a:r>
            <a:r>
              <a:rPr lang="en-US" sz="1600" kern="0" spc="-5" dirty="0">
                <a:cs typeface="Arial" panose="020B0604020202020204" pitchFamily="34" charset="0"/>
              </a:rPr>
              <a:t>ar</a:t>
            </a:r>
            <a:r>
              <a:rPr lang="en-US" sz="1600" kern="0" spc="5" dirty="0">
                <a:cs typeface="Arial" panose="020B0604020202020204" pitchFamily="34" charset="0"/>
              </a:rPr>
              <a:t>e</a:t>
            </a:r>
            <a:r>
              <a:rPr lang="en-US" sz="1600" kern="0" dirty="0">
                <a:cs typeface="Arial" panose="020B0604020202020204" pitchFamily="34" charset="0"/>
              </a:rPr>
              <a:t>,</a:t>
            </a:r>
            <a:r>
              <a:rPr lang="en-US" sz="1600" kern="0" spc="-30" dirty="0">
                <a:cs typeface="Arial" panose="020B0604020202020204" pitchFamily="34" charset="0"/>
              </a:rPr>
              <a:t> </a:t>
            </a:r>
            <a:r>
              <a:rPr lang="en-US" sz="1600" kern="0" spc="5" dirty="0">
                <a:cs typeface="Arial" panose="020B0604020202020204" pitchFamily="34" charset="0"/>
              </a:rPr>
              <a:t>2010</a:t>
            </a:r>
            <a:endParaRPr lang="en-US" sz="1600" kern="0" dirty="0">
              <a:cs typeface="Arial" panose="020B0604020202020204" pitchFamily="34" charset="0"/>
            </a:endParaRPr>
          </a:p>
          <a:p>
            <a:pPr marL="868680" marR="191135" lvl="0" indent="-285750" defTabSz="914400">
              <a:spcBef>
                <a:spcPts val="480"/>
              </a:spcBef>
              <a:spcAft>
                <a:spcPts val="200"/>
              </a:spcAft>
              <a:buClr>
                <a:schemeClr val="tx1"/>
              </a:buClr>
              <a:buFont typeface="Arial" panose="020B0604020202020204" pitchFamily="34" charset="0"/>
              <a:buChar char="•"/>
              <a:tabLst>
                <a:tab pos="582930" algn="l"/>
                <a:tab pos="6064250" algn="l"/>
              </a:tabLst>
            </a:pPr>
            <a:r>
              <a:rPr lang="en-US" sz="1600" kern="0" spc="5" dirty="0">
                <a:cs typeface="Arial" panose="020B0604020202020204" pitchFamily="34" charset="0"/>
              </a:rPr>
              <a:t>N</a:t>
            </a:r>
            <a:r>
              <a:rPr lang="en-US" sz="1600" kern="0" dirty="0">
                <a:cs typeface="Arial" panose="020B0604020202020204" pitchFamily="34" charset="0"/>
              </a:rPr>
              <a:t>a</a:t>
            </a:r>
            <a:r>
              <a:rPr lang="en-US" sz="1600" kern="0" spc="15" dirty="0">
                <a:cs typeface="Arial" panose="020B0604020202020204" pitchFamily="34" charset="0"/>
              </a:rPr>
              <a:t>t</a:t>
            </a:r>
            <a:r>
              <a:rPr lang="en-US" sz="1600" kern="0" spc="-5" dirty="0">
                <a:cs typeface="Arial" panose="020B0604020202020204" pitchFamily="34" charset="0"/>
              </a:rPr>
              <a:t>io</a:t>
            </a:r>
            <a:r>
              <a:rPr lang="en-US" sz="1600" kern="0" dirty="0">
                <a:cs typeface="Arial" panose="020B0604020202020204" pitchFamily="34" charset="0"/>
              </a:rPr>
              <a:t>nal</a:t>
            </a:r>
            <a:r>
              <a:rPr lang="en-US" sz="1600" kern="0" spc="-45" dirty="0">
                <a:cs typeface="Arial" panose="020B0604020202020204" pitchFamily="34" charset="0"/>
              </a:rPr>
              <a:t> </a:t>
            </a:r>
            <a:r>
              <a:rPr lang="en-US" sz="1600" kern="0" spc="-10" dirty="0">
                <a:cs typeface="Arial" panose="020B0604020202020204" pitchFamily="34" charset="0"/>
              </a:rPr>
              <a:t>A</a:t>
            </a:r>
            <a:r>
              <a:rPr lang="en-US" sz="1600" kern="0" dirty="0">
                <a:cs typeface="Arial" panose="020B0604020202020204" pitchFamily="34" charset="0"/>
              </a:rPr>
              <a:t>ss</a:t>
            </a:r>
            <a:r>
              <a:rPr lang="en-US" sz="1600" kern="0" spc="-5" dirty="0">
                <a:cs typeface="Arial" panose="020B0604020202020204" pitchFamily="34" charset="0"/>
              </a:rPr>
              <a:t>o</a:t>
            </a:r>
            <a:r>
              <a:rPr lang="en-US" sz="1600" kern="0" dirty="0">
                <a:cs typeface="Arial" panose="020B0604020202020204" pitchFamily="34" charset="0"/>
              </a:rPr>
              <a:t>c</a:t>
            </a:r>
            <a:r>
              <a:rPr lang="en-US" sz="1600" kern="0" spc="-5" dirty="0">
                <a:cs typeface="Arial" panose="020B0604020202020204" pitchFamily="34" charset="0"/>
              </a:rPr>
              <a:t>i</a:t>
            </a:r>
            <a:r>
              <a:rPr lang="en-US" sz="1600" kern="0" dirty="0">
                <a:cs typeface="Arial" panose="020B0604020202020204" pitchFamily="34" charset="0"/>
              </a:rPr>
              <a:t>a</a:t>
            </a:r>
            <a:r>
              <a:rPr lang="en-US" sz="1600" kern="0" spc="15" dirty="0">
                <a:cs typeface="Arial" panose="020B0604020202020204" pitchFamily="34" charset="0"/>
              </a:rPr>
              <a:t>t</a:t>
            </a:r>
            <a:r>
              <a:rPr lang="en-US" sz="1600" kern="0" spc="-5" dirty="0">
                <a:cs typeface="Arial" panose="020B0604020202020204" pitchFamily="34" charset="0"/>
              </a:rPr>
              <a:t>io</a:t>
            </a:r>
            <a:r>
              <a:rPr lang="en-US" sz="1600" kern="0" dirty="0">
                <a:cs typeface="Arial" panose="020B0604020202020204" pitchFamily="34" charset="0"/>
              </a:rPr>
              <a:t>n</a:t>
            </a:r>
            <a:r>
              <a:rPr lang="en-US" sz="1600" kern="0" spc="-15" dirty="0">
                <a:cs typeface="Arial" panose="020B0604020202020204" pitchFamily="34" charset="0"/>
              </a:rPr>
              <a:t> </a:t>
            </a:r>
            <a:r>
              <a:rPr lang="en-US" sz="1600" kern="0" spc="-5" dirty="0">
                <a:cs typeface="Arial" panose="020B0604020202020204" pitchFamily="34" charset="0"/>
              </a:rPr>
              <a:t>o</a:t>
            </a:r>
            <a:r>
              <a:rPr lang="en-US" sz="1600" kern="0" dirty="0">
                <a:cs typeface="Arial" panose="020B0604020202020204" pitchFamily="34" charset="0"/>
              </a:rPr>
              <a:t>f</a:t>
            </a:r>
            <a:r>
              <a:rPr lang="en-US" sz="1600" kern="0" spc="-10" dirty="0">
                <a:cs typeface="Arial" panose="020B0604020202020204" pitchFamily="34" charset="0"/>
              </a:rPr>
              <a:t> </a:t>
            </a:r>
            <a:r>
              <a:rPr lang="en-US" sz="1600" kern="0" spc="-5" dirty="0">
                <a:cs typeface="Arial" panose="020B0604020202020204" pitchFamily="34" charset="0"/>
              </a:rPr>
              <a:t>S</a:t>
            </a:r>
            <a:r>
              <a:rPr lang="en-US" sz="1600" kern="0" spc="15" dirty="0">
                <a:cs typeface="Arial" panose="020B0604020202020204" pitchFamily="34" charset="0"/>
              </a:rPr>
              <a:t>t</a:t>
            </a:r>
            <a:r>
              <a:rPr lang="en-US" sz="1600" kern="0" dirty="0">
                <a:cs typeface="Arial" panose="020B0604020202020204" pitchFamily="34" charset="0"/>
              </a:rPr>
              <a:t>ate</a:t>
            </a:r>
            <a:r>
              <a:rPr lang="en-US" sz="1600" kern="0" spc="-35" dirty="0">
                <a:cs typeface="Arial" panose="020B0604020202020204" pitchFamily="34" charset="0"/>
              </a:rPr>
              <a:t> </a:t>
            </a:r>
            <a:r>
              <a:rPr lang="en-US" sz="1600" kern="0" spc="-10" dirty="0">
                <a:cs typeface="Arial" panose="020B0604020202020204" pitchFamily="34" charset="0"/>
              </a:rPr>
              <a:t>M</a:t>
            </a:r>
            <a:r>
              <a:rPr lang="en-US" sz="1600" kern="0" spc="5" dirty="0">
                <a:cs typeface="Arial" panose="020B0604020202020204" pitchFamily="34" charset="0"/>
              </a:rPr>
              <a:t>e</a:t>
            </a:r>
            <a:r>
              <a:rPr lang="en-US" sz="1600" kern="0" dirty="0">
                <a:cs typeface="Arial" panose="020B0604020202020204" pitchFamily="34" charset="0"/>
              </a:rPr>
              <a:t>n</a:t>
            </a:r>
            <a:r>
              <a:rPr lang="en-US" sz="1600" kern="0" spc="15" dirty="0">
                <a:cs typeface="Arial" panose="020B0604020202020204" pitchFamily="34" charset="0"/>
              </a:rPr>
              <a:t>t</a:t>
            </a:r>
            <a:r>
              <a:rPr lang="en-US" sz="1600" kern="0" dirty="0">
                <a:cs typeface="Arial" panose="020B0604020202020204" pitchFamily="34" charset="0"/>
              </a:rPr>
              <a:t>al</a:t>
            </a:r>
            <a:r>
              <a:rPr lang="en-US" sz="1600" kern="0" spc="-45" dirty="0">
                <a:cs typeface="Arial" panose="020B0604020202020204" pitchFamily="34" charset="0"/>
              </a:rPr>
              <a:t> </a:t>
            </a:r>
            <a:r>
              <a:rPr lang="en-US" sz="1600" kern="0" dirty="0">
                <a:cs typeface="Arial" panose="020B0604020202020204" pitchFamily="34" charset="0"/>
              </a:rPr>
              <a:t>H</a:t>
            </a:r>
            <a:r>
              <a:rPr lang="en-US" sz="1600" kern="0" spc="5" dirty="0">
                <a:cs typeface="Arial" panose="020B0604020202020204" pitchFamily="34" charset="0"/>
              </a:rPr>
              <a:t>e</a:t>
            </a:r>
            <a:r>
              <a:rPr lang="en-US" sz="1600" kern="0" dirty="0">
                <a:cs typeface="Arial" panose="020B0604020202020204" pitchFamily="34" charset="0"/>
              </a:rPr>
              <a:t>a</a:t>
            </a:r>
            <a:r>
              <a:rPr lang="en-US" sz="1600" kern="0" spc="5" dirty="0">
                <a:cs typeface="Arial" panose="020B0604020202020204" pitchFamily="34" charset="0"/>
              </a:rPr>
              <a:t>l</a:t>
            </a:r>
            <a:r>
              <a:rPr lang="en-US" sz="1600" kern="0" dirty="0">
                <a:cs typeface="Arial" panose="020B0604020202020204" pitchFamily="34" charset="0"/>
              </a:rPr>
              <a:t>th P</a:t>
            </a:r>
            <a:r>
              <a:rPr lang="en-US" sz="1600" kern="0" spc="-5" dirty="0">
                <a:cs typeface="Arial" panose="020B0604020202020204" pitchFamily="34" charset="0"/>
              </a:rPr>
              <a:t>rogr</a:t>
            </a:r>
            <a:r>
              <a:rPr lang="en-US" sz="1600" kern="0" dirty="0">
                <a:cs typeface="Arial" panose="020B0604020202020204" pitchFamily="34" charset="0"/>
              </a:rPr>
              <a:t>am </a:t>
            </a:r>
            <a:r>
              <a:rPr lang="en-US" sz="1600" kern="0" spc="-5" dirty="0">
                <a:cs typeface="Arial" panose="020B0604020202020204" pitchFamily="34" charset="0"/>
              </a:rPr>
              <a:t>Dir</a:t>
            </a:r>
            <a:r>
              <a:rPr lang="en-US" sz="1600" kern="0" spc="5" dirty="0">
                <a:cs typeface="Arial" panose="020B0604020202020204" pitchFamily="34" charset="0"/>
              </a:rPr>
              <a:t>e</a:t>
            </a:r>
            <a:r>
              <a:rPr lang="en-US" sz="1600" kern="0" spc="-5" dirty="0">
                <a:cs typeface="Arial" panose="020B0604020202020204" pitchFamily="34" charset="0"/>
              </a:rPr>
              <a:t>c</a:t>
            </a:r>
            <a:r>
              <a:rPr lang="en-US" sz="1600" kern="0" spc="15" dirty="0">
                <a:cs typeface="Arial" panose="020B0604020202020204" pitchFamily="34" charset="0"/>
              </a:rPr>
              <a:t>t</a:t>
            </a:r>
            <a:r>
              <a:rPr lang="en-US" sz="1600" kern="0" spc="-5" dirty="0">
                <a:cs typeface="Arial" panose="020B0604020202020204" pitchFamily="34" charset="0"/>
              </a:rPr>
              <a:t>or</a:t>
            </a:r>
            <a:r>
              <a:rPr lang="en-US" sz="1600" kern="0" dirty="0">
                <a:cs typeface="Arial" panose="020B0604020202020204" pitchFamily="34" charset="0"/>
              </a:rPr>
              <a:t>s</a:t>
            </a:r>
            <a:r>
              <a:rPr lang="en-US" sz="1600" kern="0" spc="-25" dirty="0">
                <a:cs typeface="Arial" panose="020B0604020202020204" pitchFamily="34" charset="0"/>
              </a:rPr>
              <a:t> </a:t>
            </a:r>
            <a:r>
              <a:rPr lang="en-US" sz="1600" kern="0" spc="-5" dirty="0">
                <a:cs typeface="Arial" panose="020B0604020202020204" pitchFamily="34" charset="0"/>
              </a:rPr>
              <a:t>a</a:t>
            </a:r>
            <a:r>
              <a:rPr lang="en-US" sz="1600" kern="0" dirty="0">
                <a:cs typeface="Arial" panose="020B0604020202020204" pitchFamily="34" charset="0"/>
              </a:rPr>
              <a:t>t</a:t>
            </a:r>
            <a:r>
              <a:rPr lang="en-US" sz="1600" kern="0" spc="-10" dirty="0">
                <a:cs typeface="Arial" panose="020B0604020202020204" pitchFamily="34" charset="0"/>
              </a:rPr>
              <a:t> </a:t>
            </a:r>
            <a:r>
              <a:rPr lang="en-US" sz="1600" kern="0" dirty="0">
                <a:cs typeface="Arial" panose="020B0604020202020204" pitchFamily="34" charset="0"/>
                <a:hlinkClick r:id="rId4"/>
              </a:rPr>
              <a:t>h</a:t>
            </a:r>
            <a:r>
              <a:rPr lang="en-US" sz="1600" kern="0" spc="15" dirty="0">
                <a:cs typeface="Arial" panose="020B0604020202020204" pitchFamily="34" charset="0"/>
                <a:hlinkClick r:id="rId4"/>
              </a:rPr>
              <a:t>t</a:t>
            </a:r>
            <a:r>
              <a:rPr lang="en-US" sz="1600" kern="0" dirty="0">
                <a:cs typeface="Arial" panose="020B0604020202020204" pitchFamily="34" charset="0"/>
                <a:hlinkClick r:id="rId4"/>
              </a:rPr>
              <a:t>tp</a:t>
            </a:r>
            <a:r>
              <a:rPr lang="en-US" sz="1600" kern="0" spc="-15" dirty="0">
                <a:cs typeface="Arial" panose="020B0604020202020204" pitchFamily="34" charset="0"/>
                <a:hlinkClick r:id="rId4"/>
              </a:rPr>
              <a:t>:</a:t>
            </a:r>
            <a:r>
              <a:rPr lang="en-US" sz="1600" kern="0" dirty="0">
                <a:cs typeface="Arial" panose="020B0604020202020204" pitchFamily="34" charset="0"/>
                <a:hlinkClick r:id="rId4"/>
              </a:rPr>
              <a:t>//ww</a:t>
            </a:r>
            <a:r>
              <a:rPr lang="en-US" sz="1600" kern="0" spc="-10" dirty="0">
                <a:cs typeface="Arial" panose="020B0604020202020204" pitchFamily="34" charset="0"/>
                <a:hlinkClick r:id="rId4"/>
              </a:rPr>
              <a:t>w</a:t>
            </a:r>
            <a:r>
              <a:rPr lang="en-US" sz="1600" kern="0" spc="-15" dirty="0">
                <a:cs typeface="Arial" panose="020B0604020202020204" pitchFamily="34" charset="0"/>
                <a:hlinkClick r:id="rId4"/>
              </a:rPr>
              <a:t>.</a:t>
            </a:r>
            <a:r>
              <a:rPr lang="en-US" sz="1600" kern="0" dirty="0">
                <a:cs typeface="Arial" panose="020B0604020202020204" pitchFamily="34" charset="0"/>
                <a:hlinkClick r:id="rId4"/>
              </a:rPr>
              <a:t>n</a:t>
            </a:r>
            <a:r>
              <a:rPr lang="en-US" sz="1600" kern="0" spc="-5" dirty="0">
                <a:cs typeface="Arial" panose="020B0604020202020204" pitchFamily="34" charset="0"/>
                <a:hlinkClick r:id="rId4"/>
              </a:rPr>
              <a:t>a</a:t>
            </a:r>
            <a:r>
              <a:rPr lang="en-US" sz="1600" kern="0" dirty="0">
                <a:cs typeface="Arial" panose="020B0604020202020204" pitchFamily="34" charset="0"/>
                <a:hlinkClick r:id="rId4"/>
              </a:rPr>
              <a:t>s</a:t>
            </a:r>
            <a:r>
              <a:rPr lang="en-US" sz="1600" kern="0" spc="-10" dirty="0">
                <a:cs typeface="Arial" panose="020B0604020202020204" pitchFamily="34" charset="0"/>
                <a:hlinkClick r:id="rId4"/>
              </a:rPr>
              <a:t>m</a:t>
            </a:r>
            <a:r>
              <a:rPr lang="en-US" sz="1600" kern="0" dirty="0">
                <a:cs typeface="Arial" panose="020B0604020202020204" pitchFamily="34" charset="0"/>
                <a:hlinkClick r:id="rId4"/>
              </a:rPr>
              <a:t>hp</a:t>
            </a:r>
            <a:r>
              <a:rPr lang="en-US" sz="1600" kern="0" spc="-5" dirty="0">
                <a:cs typeface="Arial" panose="020B0604020202020204" pitchFamily="34" charset="0"/>
                <a:hlinkClick r:id="rId4"/>
              </a:rPr>
              <a:t>d</a:t>
            </a:r>
            <a:r>
              <a:rPr lang="en-US" sz="1600" kern="0" spc="-15" dirty="0">
                <a:cs typeface="Arial" panose="020B0604020202020204" pitchFamily="34" charset="0"/>
                <a:hlinkClick r:id="rId4"/>
              </a:rPr>
              <a:t>.</a:t>
            </a:r>
            <a:r>
              <a:rPr lang="en-US" sz="1600" kern="0" spc="-5" dirty="0">
                <a:cs typeface="Arial" panose="020B0604020202020204" pitchFamily="34" charset="0"/>
                <a:hlinkClick r:id="rId4"/>
              </a:rPr>
              <a:t>or</a:t>
            </a:r>
            <a:r>
              <a:rPr lang="en-US" sz="1600" kern="0" dirty="0">
                <a:cs typeface="Arial" panose="020B0604020202020204" pitchFamily="34" charset="0"/>
                <a:hlinkClick r:id="rId4"/>
              </a:rPr>
              <a:t>g</a:t>
            </a:r>
            <a:endParaRPr lang="en-US" sz="1600" kern="0" dirty="0">
              <a:cs typeface="Arial" panose="020B0604020202020204" pitchFamily="34" charset="0"/>
            </a:endParaRPr>
          </a:p>
          <a:p>
            <a:pPr marL="868680" marR="1128395" lvl="0" indent="-285750" defTabSz="914400">
              <a:spcBef>
                <a:spcPts val="480"/>
              </a:spcBef>
              <a:spcAft>
                <a:spcPts val="200"/>
              </a:spcAft>
              <a:buClr>
                <a:schemeClr val="tx1"/>
              </a:buClr>
              <a:buFont typeface="Arial" panose="020B0604020202020204" pitchFamily="34" charset="0"/>
              <a:buChar char="•"/>
              <a:tabLst>
                <a:tab pos="582930" algn="l"/>
              </a:tabLst>
            </a:pPr>
            <a:r>
              <a:rPr lang="en-US" sz="1600" kern="0" spc="-10" dirty="0">
                <a:cs typeface="Arial" panose="020B0604020202020204" pitchFamily="34" charset="0"/>
              </a:rPr>
              <a:t>M</a:t>
            </a:r>
            <a:r>
              <a:rPr lang="en-US" sz="1600" kern="0" spc="5" dirty="0">
                <a:cs typeface="Arial" panose="020B0604020202020204" pitchFamily="34" charset="0"/>
              </a:rPr>
              <a:t>e</a:t>
            </a:r>
            <a:r>
              <a:rPr lang="en-US" sz="1600" kern="0" dirty="0">
                <a:cs typeface="Arial" panose="020B0604020202020204" pitchFamily="34" charset="0"/>
              </a:rPr>
              <a:t>n</a:t>
            </a:r>
            <a:r>
              <a:rPr lang="en-US" sz="1600" kern="0" spc="15" dirty="0">
                <a:cs typeface="Arial" panose="020B0604020202020204" pitchFamily="34" charset="0"/>
              </a:rPr>
              <a:t>t</a:t>
            </a:r>
            <a:r>
              <a:rPr lang="en-US" sz="1600" kern="0" spc="-5" dirty="0">
                <a:cs typeface="Arial" panose="020B0604020202020204" pitchFamily="34" charset="0"/>
              </a:rPr>
              <a:t>a</a:t>
            </a:r>
            <a:r>
              <a:rPr lang="en-US" sz="1600" kern="0" dirty="0">
                <a:cs typeface="Arial" panose="020B0604020202020204" pitchFamily="34" charset="0"/>
              </a:rPr>
              <a:t>l</a:t>
            </a:r>
            <a:r>
              <a:rPr lang="en-US" sz="1600" kern="0" spc="-45" dirty="0">
                <a:cs typeface="Arial" panose="020B0604020202020204" pitchFamily="34" charset="0"/>
              </a:rPr>
              <a:t> </a:t>
            </a:r>
            <a:r>
              <a:rPr lang="en-US" sz="1600" kern="0" spc="-5" dirty="0">
                <a:cs typeface="Arial" panose="020B0604020202020204" pitchFamily="34" charset="0"/>
              </a:rPr>
              <a:t>H</a:t>
            </a:r>
            <a:r>
              <a:rPr lang="en-US" sz="1600" kern="0" spc="5" dirty="0">
                <a:cs typeface="Arial" panose="020B0604020202020204" pitchFamily="34" charset="0"/>
              </a:rPr>
              <a:t>e</a:t>
            </a:r>
            <a:r>
              <a:rPr lang="en-US" sz="1600" kern="0" spc="-5" dirty="0">
                <a:cs typeface="Arial" panose="020B0604020202020204" pitchFamily="34" charset="0"/>
              </a:rPr>
              <a:t>a</a:t>
            </a:r>
            <a:r>
              <a:rPr lang="en-US" sz="1600" kern="0" spc="5" dirty="0">
                <a:cs typeface="Arial" panose="020B0604020202020204" pitchFamily="34" charset="0"/>
              </a:rPr>
              <a:t>l</a:t>
            </a:r>
            <a:r>
              <a:rPr lang="en-US" sz="1600" kern="0" spc="15" dirty="0">
                <a:cs typeface="Arial" panose="020B0604020202020204" pitchFamily="34" charset="0"/>
              </a:rPr>
              <a:t>t</a:t>
            </a:r>
            <a:r>
              <a:rPr lang="en-US" sz="1600" kern="0" dirty="0">
                <a:cs typeface="Arial" panose="020B0604020202020204" pitchFamily="34" charset="0"/>
              </a:rPr>
              <a:t>h</a:t>
            </a:r>
            <a:r>
              <a:rPr lang="en-US" sz="1600" kern="0" spc="-50" dirty="0">
                <a:cs typeface="Arial" panose="020B0604020202020204" pitchFamily="34" charset="0"/>
              </a:rPr>
              <a:t> </a:t>
            </a:r>
            <a:r>
              <a:rPr lang="en-US" sz="1600" kern="0" spc="-5" dirty="0">
                <a:cs typeface="Arial" panose="020B0604020202020204" pitchFamily="34" charset="0"/>
              </a:rPr>
              <a:t>a</a:t>
            </a:r>
            <a:r>
              <a:rPr lang="en-US" sz="1600" kern="0" dirty="0">
                <a:cs typeface="Arial" panose="020B0604020202020204" pitchFamily="34" charset="0"/>
              </a:rPr>
              <a:t>nd</a:t>
            </a:r>
            <a:r>
              <a:rPr lang="en-US" sz="1600" kern="0" spc="-10" dirty="0">
                <a:cs typeface="Arial" panose="020B0604020202020204" pitchFamily="34" charset="0"/>
              </a:rPr>
              <a:t> </a:t>
            </a:r>
            <a:r>
              <a:rPr lang="en-US" sz="1600" kern="0" spc="15" dirty="0">
                <a:cs typeface="Arial" panose="020B0604020202020204" pitchFamily="34" charset="0"/>
              </a:rPr>
              <a:t>I</a:t>
            </a:r>
            <a:r>
              <a:rPr lang="en-US" sz="1600" kern="0" dirty="0">
                <a:cs typeface="Arial" panose="020B0604020202020204" pitchFamily="34" charset="0"/>
              </a:rPr>
              <a:t>n</a:t>
            </a:r>
            <a:r>
              <a:rPr lang="en-US" sz="1600" kern="0" spc="-5" dirty="0">
                <a:cs typeface="Arial" panose="020B0604020202020204" pitchFamily="34" charset="0"/>
              </a:rPr>
              <a:t>dia</a:t>
            </a:r>
            <a:r>
              <a:rPr lang="en-US" sz="1600" kern="0" dirty="0">
                <a:cs typeface="Arial" panose="020B0604020202020204" pitchFamily="34" charset="0"/>
              </a:rPr>
              <a:t>n</a:t>
            </a:r>
            <a:r>
              <a:rPr lang="en-US" sz="1600" kern="0" spc="-15" dirty="0">
                <a:cs typeface="Arial" panose="020B0604020202020204" pitchFamily="34" charset="0"/>
              </a:rPr>
              <a:t> </a:t>
            </a:r>
            <a:r>
              <a:rPr lang="en-US" sz="1600" kern="0" dirty="0">
                <a:cs typeface="Arial" panose="020B0604020202020204" pitchFamily="34" charset="0"/>
              </a:rPr>
              <a:t>C</a:t>
            </a:r>
            <a:r>
              <a:rPr lang="en-US" sz="1600" kern="0" spc="5" dirty="0">
                <a:cs typeface="Arial" panose="020B0604020202020204" pitchFamily="34" charset="0"/>
              </a:rPr>
              <a:t>l</a:t>
            </a:r>
            <a:r>
              <a:rPr lang="en-US" sz="1600" kern="0" spc="-5" dirty="0">
                <a:cs typeface="Arial" panose="020B0604020202020204" pitchFamily="34" charset="0"/>
              </a:rPr>
              <a:t>i</a:t>
            </a:r>
            <a:r>
              <a:rPr lang="en-US" sz="1600" kern="0" spc="5" dirty="0">
                <a:cs typeface="Arial" panose="020B0604020202020204" pitchFamily="34" charset="0"/>
              </a:rPr>
              <a:t>e</a:t>
            </a:r>
            <a:r>
              <a:rPr lang="en-US" sz="1600" kern="0" dirty="0">
                <a:cs typeface="Arial" panose="020B0604020202020204" pitchFamily="34" charset="0"/>
              </a:rPr>
              <a:t>n</a:t>
            </a:r>
            <a:r>
              <a:rPr lang="en-US" sz="1600" kern="0" spc="15" dirty="0">
                <a:cs typeface="Arial" panose="020B0604020202020204" pitchFamily="34" charset="0"/>
              </a:rPr>
              <a:t>t</a:t>
            </a:r>
            <a:r>
              <a:rPr lang="en-US" sz="1600" kern="0" dirty="0">
                <a:cs typeface="Arial" panose="020B0604020202020204" pitchFamily="34" charset="0"/>
              </a:rPr>
              <a:t>s</a:t>
            </a:r>
            <a:r>
              <a:rPr lang="en-US" sz="1600" kern="0" spc="-40" dirty="0">
                <a:cs typeface="Arial" panose="020B0604020202020204" pitchFamily="34" charset="0"/>
              </a:rPr>
              <a:t> </a:t>
            </a:r>
            <a:r>
              <a:rPr lang="en-US" sz="1600" kern="0" dirty="0">
                <a:cs typeface="Arial" panose="020B0604020202020204" pitchFamily="34" charset="0"/>
              </a:rPr>
              <a:t>by</a:t>
            </a:r>
            <a:r>
              <a:rPr lang="en-US" sz="1600" kern="0" spc="-10" dirty="0">
                <a:cs typeface="Arial" panose="020B0604020202020204" pitchFamily="34" charset="0"/>
              </a:rPr>
              <a:t> </a:t>
            </a:r>
            <a:r>
              <a:rPr lang="en-US" sz="1600" kern="0" spc="-5" dirty="0">
                <a:cs typeface="Arial" panose="020B0604020202020204" pitchFamily="34" charset="0"/>
              </a:rPr>
              <a:t>La</a:t>
            </a:r>
            <a:r>
              <a:rPr lang="en-US" sz="1600" kern="0" spc="5" dirty="0">
                <a:cs typeface="Arial" panose="020B0604020202020204" pitchFamily="34" charset="0"/>
              </a:rPr>
              <a:t>e</a:t>
            </a:r>
            <a:r>
              <a:rPr lang="en-US" sz="1600" kern="0" spc="15" dirty="0">
                <a:cs typeface="Arial" panose="020B0604020202020204" pitchFamily="34" charset="0"/>
              </a:rPr>
              <a:t>t</a:t>
            </a:r>
            <a:r>
              <a:rPr lang="en-US" sz="1600" kern="0" spc="-20" dirty="0">
                <a:cs typeface="Arial" panose="020B0604020202020204" pitchFamily="34" charset="0"/>
              </a:rPr>
              <a:t>i</a:t>
            </a:r>
            <a:r>
              <a:rPr lang="en-US" sz="1600" kern="0" dirty="0">
                <a:cs typeface="Arial" panose="020B0604020202020204" pitchFamily="34" charset="0"/>
              </a:rPr>
              <a:t>t</a:t>
            </a:r>
            <a:r>
              <a:rPr lang="en-US" sz="1600" kern="0" spc="-5" dirty="0">
                <a:cs typeface="Arial" panose="020B0604020202020204" pitchFamily="34" charset="0"/>
              </a:rPr>
              <a:t>i</a:t>
            </a:r>
            <a:r>
              <a:rPr lang="en-US" sz="1600" kern="0" dirty="0">
                <a:cs typeface="Arial" panose="020B0604020202020204" pitchFamily="34" charset="0"/>
              </a:rPr>
              <a:t>a </a:t>
            </a:r>
            <a:r>
              <a:rPr lang="en-US" sz="1600" kern="0" dirty="0" err="1">
                <a:cs typeface="Arial" panose="020B0604020202020204" pitchFamily="34" charset="0"/>
              </a:rPr>
              <a:t>P</a:t>
            </a:r>
            <a:r>
              <a:rPr lang="en-US" sz="1600" kern="0" spc="5" dirty="0" err="1">
                <a:cs typeface="Arial" panose="020B0604020202020204" pitchFamily="34" charset="0"/>
              </a:rPr>
              <a:t>u</a:t>
            </a:r>
            <a:r>
              <a:rPr lang="en-US" sz="1600" kern="0" spc="15" dirty="0" err="1">
                <a:cs typeface="Arial" panose="020B0604020202020204" pitchFamily="34" charset="0"/>
              </a:rPr>
              <a:t>t</a:t>
            </a:r>
            <a:r>
              <a:rPr lang="en-US" sz="1600" kern="0" dirty="0" err="1">
                <a:cs typeface="Arial" panose="020B0604020202020204" pitchFamily="34" charset="0"/>
              </a:rPr>
              <a:t>h</a:t>
            </a:r>
            <a:r>
              <a:rPr lang="en-US" sz="1600" kern="0" spc="5" dirty="0" err="1">
                <a:cs typeface="Arial" panose="020B0604020202020204" pitchFamily="34" charset="0"/>
              </a:rPr>
              <a:t>e</a:t>
            </a:r>
            <a:r>
              <a:rPr lang="en-US" sz="1600" kern="0" dirty="0" err="1">
                <a:cs typeface="Arial" panose="020B0604020202020204" pitchFamily="34" charset="0"/>
              </a:rPr>
              <a:t>n</a:t>
            </a:r>
            <a:r>
              <a:rPr lang="en-US" sz="1600" kern="0" spc="-15" dirty="0" err="1">
                <a:cs typeface="Arial" panose="020B0604020202020204" pitchFamily="34" charset="0"/>
              </a:rPr>
              <a:t>p</a:t>
            </a:r>
            <a:r>
              <a:rPr lang="en-US" sz="1600" kern="0" spc="-5" dirty="0" err="1">
                <a:cs typeface="Arial" panose="020B0604020202020204" pitchFamily="34" charset="0"/>
              </a:rPr>
              <a:t>ad</a:t>
            </a:r>
            <a:r>
              <a:rPr lang="en-US" sz="1600" kern="0" spc="-15" dirty="0" err="1">
                <a:cs typeface="Arial" panose="020B0604020202020204" pitchFamily="34" charset="0"/>
              </a:rPr>
              <a:t>a</a:t>
            </a:r>
            <a:r>
              <a:rPr lang="en-US" sz="1600" kern="0" dirty="0" err="1">
                <a:cs typeface="Arial" panose="020B0604020202020204" pitchFamily="34" charset="0"/>
              </a:rPr>
              <a:t>th</a:t>
            </a:r>
            <a:r>
              <a:rPr lang="en-US" sz="1600" kern="0" spc="-40" dirty="0">
                <a:cs typeface="Arial" panose="020B0604020202020204" pitchFamily="34" charset="0"/>
              </a:rPr>
              <a:t> </a:t>
            </a:r>
            <a:r>
              <a:rPr lang="en-US" sz="1600" kern="0" spc="-5" dirty="0">
                <a:cs typeface="Arial" panose="020B0604020202020204" pitchFamily="34" charset="0"/>
              </a:rPr>
              <a:t>a</a:t>
            </a:r>
            <a:r>
              <a:rPr lang="en-US" sz="1600" kern="0" dirty="0">
                <a:cs typeface="Arial" panose="020B0604020202020204" pitchFamily="34" charset="0"/>
              </a:rPr>
              <a:t>nd</a:t>
            </a:r>
            <a:r>
              <a:rPr lang="en-US" sz="1600" kern="0" spc="-10" dirty="0">
                <a:cs typeface="Arial" panose="020B0604020202020204" pitchFamily="34" charset="0"/>
              </a:rPr>
              <a:t> </a:t>
            </a:r>
            <a:r>
              <a:rPr lang="en-US" sz="1600" kern="0" dirty="0">
                <a:cs typeface="Arial" panose="020B0604020202020204" pitchFamily="34" charset="0"/>
              </a:rPr>
              <a:t>Ph</a:t>
            </a:r>
            <a:r>
              <a:rPr lang="en-US" sz="1600" kern="0" spc="-5" dirty="0">
                <a:cs typeface="Arial" panose="020B0604020202020204" pitchFamily="34" charset="0"/>
              </a:rPr>
              <a:t>i</a:t>
            </a:r>
            <a:r>
              <a:rPr lang="en-US" sz="1600" kern="0" spc="5" dirty="0">
                <a:cs typeface="Arial" panose="020B0604020202020204" pitchFamily="34" charset="0"/>
              </a:rPr>
              <a:t>l</a:t>
            </a:r>
            <a:r>
              <a:rPr lang="en-US" sz="1600" kern="0" spc="-5" dirty="0">
                <a:cs typeface="Arial" panose="020B0604020202020204" pitchFamily="34" charset="0"/>
              </a:rPr>
              <a:t>i</a:t>
            </a:r>
            <a:r>
              <a:rPr lang="en-US" sz="1600" kern="0" dirty="0">
                <a:cs typeface="Arial" panose="020B0604020202020204" pitchFamily="34" charset="0"/>
              </a:rPr>
              <a:t>p C</a:t>
            </a:r>
            <a:r>
              <a:rPr lang="en-US" sz="1600" kern="0" spc="5" dirty="0">
                <a:cs typeface="Arial" panose="020B0604020202020204" pitchFamily="34" charset="0"/>
              </a:rPr>
              <a:t>ul</a:t>
            </a:r>
            <a:r>
              <a:rPr lang="en-US" sz="1600" kern="0" dirty="0">
                <a:cs typeface="Arial" panose="020B0604020202020204" pitchFamily="34" charset="0"/>
              </a:rPr>
              <a:t>b</a:t>
            </a:r>
            <a:r>
              <a:rPr lang="en-US" sz="1600" kern="0" spc="-10" dirty="0">
                <a:cs typeface="Arial" panose="020B0604020202020204" pitchFamily="34" charset="0"/>
              </a:rPr>
              <a:t>e</a:t>
            </a:r>
            <a:r>
              <a:rPr lang="en-US" sz="1600" kern="0" spc="-5" dirty="0">
                <a:cs typeface="Arial" panose="020B0604020202020204" pitchFamily="34" charset="0"/>
              </a:rPr>
              <a:t>r</a:t>
            </a:r>
            <a:r>
              <a:rPr lang="en-US" sz="1600" kern="0" dirty="0">
                <a:cs typeface="Arial" panose="020B0604020202020204" pitchFamily="34" charset="0"/>
              </a:rPr>
              <a:t>t</a:t>
            </a:r>
            <a:r>
              <a:rPr lang="en-US" sz="1600" kern="0" spc="-10" dirty="0">
                <a:cs typeface="Arial" panose="020B0604020202020204" pitchFamily="34" charset="0"/>
              </a:rPr>
              <a:t>s</a:t>
            </a:r>
            <a:r>
              <a:rPr lang="en-US" sz="1600" kern="0" spc="-5" dirty="0">
                <a:cs typeface="Arial" panose="020B0604020202020204" pitchFamily="34" charset="0"/>
              </a:rPr>
              <a:t>o</a:t>
            </a:r>
            <a:r>
              <a:rPr lang="en-US" sz="1600" kern="0" dirty="0">
                <a:cs typeface="Arial" panose="020B0604020202020204" pitchFamily="34" charset="0"/>
              </a:rPr>
              <a:t>n</a:t>
            </a:r>
            <a:r>
              <a:rPr lang="en-US" sz="1600" kern="0" spc="-40" dirty="0">
                <a:cs typeface="Arial" panose="020B0604020202020204" pitchFamily="34" charset="0"/>
              </a:rPr>
              <a:t> </a:t>
            </a:r>
            <a:r>
              <a:rPr lang="en-US" sz="1600" kern="0" spc="-5" dirty="0">
                <a:cs typeface="Arial" panose="020B0604020202020204" pitchFamily="34" charset="0"/>
              </a:rPr>
              <a:t>a</a:t>
            </a:r>
            <a:r>
              <a:rPr lang="en-US" sz="1600" kern="0" dirty="0">
                <a:cs typeface="Arial" panose="020B0604020202020204" pitchFamily="34" charset="0"/>
              </a:rPr>
              <a:t>t </a:t>
            </a:r>
            <a:r>
              <a:rPr lang="en-US" sz="1600" u="heavy" kern="0" dirty="0">
                <a:cs typeface="Arial" panose="020B0604020202020204" pitchFamily="34" charset="0"/>
                <a:hlinkClick r:id="rId5"/>
              </a:rPr>
              <a:t>h</a:t>
            </a:r>
            <a:r>
              <a:rPr lang="en-US" sz="1600" u="heavy" kern="0" spc="15" dirty="0">
                <a:cs typeface="Arial" panose="020B0604020202020204" pitchFamily="34" charset="0"/>
                <a:hlinkClick r:id="rId5"/>
              </a:rPr>
              <a:t>tt</a:t>
            </a:r>
            <a:r>
              <a:rPr lang="en-US" sz="1600" u="heavy" kern="0" spc="-15" dirty="0">
                <a:cs typeface="Arial" panose="020B0604020202020204" pitchFamily="34" charset="0"/>
                <a:hlinkClick r:id="rId5"/>
              </a:rPr>
              <a:t>p:</a:t>
            </a:r>
            <a:r>
              <a:rPr lang="en-US" sz="1600" u="heavy" kern="0" dirty="0">
                <a:cs typeface="Arial" panose="020B0604020202020204" pitchFamily="34" charset="0"/>
                <a:hlinkClick r:id="rId5"/>
              </a:rPr>
              <a:t>///ww</a:t>
            </a:r>
            <a:r>
              <a:rPr lang="en-US" sz="1600" u="heavy" kern="0" spc="-10" dirty="0">
                <a:cs typeface="Arial" panose="020B0604020202020204" pitchFamily="34" charset="0"/>
                <a:hlinkClick r:id="rId5"/>
              </a:rPr>
              <a:t>w</a:t>
            </a:r>
            <a:r>
              <a:rPr lang="en-US" sz="1600" u="heavy" kern="0" spc="-20" dirty="0">
                <a:cs typeface="Arial" panose="020B0604020202020204" pitchFamily="34" charset="0"/>
                <a:hlinkClick r:id="rId5"/>
              </a:rPr>
              <a:t>.</a:t>
            </a:r>
            <a:r>
              <a:rPr lang="en-US" sz="1600" u="heavy" kern="0" spc="-5" dirty="0">
                <a:cs typeface="Arial" panose="020B0604020202020204" pitchFamily="34" charset="0"/>
                <a:hlinkClick r:id="rId5"/>
              </a:rPr>
              <a:t>g</a:t>
            </a:r>
            <a:r>
              <a:rPr lang="en-US" sz="1600" u="heavy" kern="0" dirty="0">
                <a:cs typeface="Arial" panose="020B0604020202020204" pitchFamily="34" charset="0"/>
                <a:hlinkClick r:id="rId5"/>
              </a:rPr>
              <a:t>m</a:t>
            </a:r>
            <a:r>
              <a:rPr lang="en-US" sz="1600" u="heavy" kern="0" spc="-5" dirty="0">
                <a:cs typeface="Arial" panose="020B0604020202020204" pitchFamily="34" charset="0"/>
                <a:hlinkClick r:id="rId5"/>
              </a:rPr>
              <a:t>d</a:t>
            </a:r>
            <a:r>
              <a:rPr lang="en-US" sz="1600" u="heavy" kern="0" spc="-15" dirty="0">
                <a:cs typeface="Arial" panose="020B0604020202020204" pitchFamily="34" charset="0"/>
                <a:hlinkClick r:id="rId5"/>
              </a:rPr>
              <a:t>.</a:t>
            </a:r>
            <a:r>
              <a:rPr lang="en-US" sz="1600" u="heavy" kern="0" dirty="0">
                <a:cs typeface="Arial" panose="020B0604020202020204" pitchFamily="34" charset="0"/>
                <a:hlinkClick r:id="rId5"/>
              </a:rPr>
              <a:t>n</a:t>
            </a:r>
            <a:r>
              <a:rPr lang="en-US" sz="1600" u="heavy" kern="0" spc="5" dirty="0">
                <a:cs typeface="Arial" panose="020B0604020202020204" pitchFamily="34" charset="0"/>
                <a:hlinkClick r:id="rId5"/>
              </a:rPr>
              <a:t>e</a:t>
            </a:r>
            <a:r>
              <a:rPr lang="en-US" sz="1600" u="heavy" kern="0" spc="15" dirty="0">
                <a:cs typeface="Arial" panose="020B0604020202020204" pitchFamily="34" charset="0"/>
                <a:hlinkClick r:id="rId5"/>
              </a:rPr>
              <a:t>t</a:t>
            </a:r>
            <a:r>
              <a:rPr lang="en-US" sz="1600" u="heavy" kern="0" spc="-15" dirty="0">
                <a:cs typeface="Arial" panose="020B0604020202020204" pitchFamily="34" charset="0"/>
                <a:hlinkClick r:id="rId5"/>
              </a:rPr>
              <a:t>.</a:t>
            </a:r>
            <a:r>
              <a:rPr lang="en-US" sz="1600" u="heavy" kern="0" dirty="0">
                <a:cs typeface="Arial" panose="020B0604020202020204" pitchFamily="34" charset="0"/>
                <a:hlinkClick r:id="rId5"/>
              </a:rPr>
              <a:t>nz/</a:t>
            </a:r>
            <a:r>
              <a:rPr lang="en-US" sz="1600" u="heavy" kern="0" spc="-5" dirty="0">
                <a:cs typeface="Arial" panose="020B0604020202020204" pitchFamily="34" charset="0"/>
                <a:hlinkClick r:id="rId5"/>
              </a:rPr>
              <a:t>i</a:t>
            </a:r>
            <a:r>
              <a:rPr lang="en-US" sz="1600" u="heavy" kern="0" dirty="0">
                <a:cs typeface="Arial" panose="020B0604020202020204" pitchFamily="34" charset="0"/>
                <a:hlinkClick r:id="rId5"/>
              </a:rPr>
              <a:t>n</a:t>
            </a:r>
            <a:r>
              <a:rPr lang="en-US" sz="1600" u="heavy" kern="0" spc="-5" dirty="0">
                <a:cs typeface="Arial" panose="020B0604020202020204" pitchFamily="34" charset="0"/>
                <a:hlinkClick r:id="rId5"/>
              </a:rPr>
              <a:t>d</a:t>
            </a:r>
            <a:r>
              <a:rPr lang="en-US" sz="1600" u="heavy" kern="0" spc="5" dirty="0">
                <a:cs typeface="Arial" panose="020B0604020202020204" pitchFamily="34" charset="0"/>
                <a:hlinkClick r:id="rId5"/>
              </a:rPr>
              <a:t>e</a:t>
            </a:r>
            <a:r>
              <a:rPr lang="en-US" sz="1600" u="heavy" kern="0" spc="-5" dirty="0">
                <a:cs typeface="Arial" panose="020B0604020202020204" pitchFamily="34" charset="0"/>
                <a:hlinkClick r:id="rId5"/>
              </a:rPr>
              <a:t>x</a:t>
            </a:r>
            <a:r>
              <a:rPr lang="en-US" sz="1600" u="heavy" kern="0" spc="-15" dirty="0">
                <a:cs typeface="Arial" panose="020B0604020202020204" pitchFamily="34" charset="0"/>
                <a:hlinkClick r:id="rId5"/>
              </a:rPr>
              <a:t>.</a:t>
            </a:r>
            <a:r>
              <a:rPr lang="en-US" sz="1600" u="heavy" kern="0" spc="5" dirty="0">
                <a:cs typeface="Arial" panose="020B0604020202020204" pitchFamily="34" charset="0"/>
                <a:hlinkClick r:id="rId5"/>
              </a:rPr>
              <a:t>l</a:t>
            </a:r>
            <a:r>
              <a:rPr lang="en-US" sz="1600" u="heavy" kern="0" spc="-5" dirty="0">
                <a:cs typeface="Arial" panose="020B0604020202020204" pitchFamily="34" charset="0"/>
                <a:hlinkClick r:id="rId5"/>
              </a:rPr>
              <a:t>a</a:t>
            </a:r>
            <a:r>
              <a:rPr lang="en-US" sz="1600" u="heavy" kern="0" dirty="0">
                <a:cs typeface="Arial" panose="020B0604020202020204" pitchFamily="34" charset="0"/>
                <a:hlinkClick r:id="rId5"/>
              </a:rPr>
              <a:t>ss</a:t>
            </a:r>
            <a:r>
              <a:rPr lang="en-US" sz="1600" u="heavy" kern="0" spc="-5" dirty="0">
                <a:cs typeface="Arial" panose="020B0604020202020204" pitchFamily="34" charset="0"/>
                <a:hlinkClick r:id="rId5"/>
              </a:rPr>
              <a:t>o</a:t>
            </a:r>
            <a:r>
              <a:rPr lang="en-US" sz="1600" u="heavy" kern="0" dirty="0">
                <a:cs typeface="Arial" panose="020B0604020202020204" pitchFamily="34" charset="0"/>
                <a:hlinkClick r:id="rId5"/>
              </a:rPr>
              <a:t>?</a:t>
            </a:r>
            <a:r>
              <a:rPr lang="en-US" sz="1600" u="heavy" kern="0" spc="5" dirty="0">
                <a:cs typeface="Arial" panose="020B0604020202020204" pitchFamily="34" charset="0"/>
                <a:hlinkClick r:id="rId5"/>
              </a:rPr>
              <a:t>v</a:t>
            </a:r>
            <a:r>
              <a:rPr lang="en-US" sz="1600" u="heavy" kern="0" spc="-5" dirty="0">
                <a:cs typeface="Arial" panose="020B0604020202020204" pitchFamily="34" charset="0"/>
                <a:hlinkClick r:id="rId5"/>
              </a:rPr>
              <a:t>i</a:t>
            </a:r>
            <a:r>
              <a:rPr lang="en-US" sz="1600" u="heavy" kern="0" spc="5" dirty="0">
                <a:cs typeface="Arial" panose="020B0604020202020204" pitchFamily="34" charset="0"/>
                <a:hlinkClick r:id="rId5"/>
              </a:rPr>
              <a:t>e</a:t>
            </a:r>
            <a:r>
              <a:rPr lang="en-US" sz="1600" u="heavy" kern="0" spc="-10" dirty="0">
                <a:cs typeface="Arial" panose="020B0604020202020204" pitchFamily="34" charset="0"/>
                <a:hlinkClick r:id="rId5"/>
              </a:rPr>
              <a:t>w</a:t>
            </a:r>
            <a:r>
              <a:rPr lang="en-US" sz="1600" u="heavy" kern="0" spc="-5" dirty="0">
                <a:cs typeface="Arial" panose="020B0604020202020204" pitchFamily="34" charset="0"/>
                <a:hlinkClick r:id="rId5"/>
              </a:rPr>
              <a:t>=</a:t>
            </a:r>
            <a:r>
              <a:rPr lang="en-US" sz="1600" u="heavy" kern="0" spc="5" dirty="0">
                <a:cs typeface="Arial" panose="020B0604020202020204" pitchFamily="34" charset="0"/>
                <a:hlinkClick r:id="rId5"/>
              </a:rPr>
              <a:t>2</a:t>
            </a:r>
            <a:r>
              <a:rPr lang="en-US" sz="1600" u="heavy" kern="0" dirty="0">
                <a:cs typeface="Arial" panose="020B0604020202020204" pitchFamily="34" charset="0"/>
                <a:hlinkClick r:id="rId5"/>
              </a:rPr>
              <a:t>7</a:t>
            </a:r>
            <a:endParaRPr lang="en-US" sz="1600" kern="0" dirty="0">
              <a:cs typeface="Arial" panose="020B0604020202020204" pitchFamily="34" charset="0"/>
            </a:endParaRPr>
          </a:p>
          <a:p>
            <a:pPr marL="868680" marR="436880" lvl="0" indent="-285750" defTabSz="914400">
              <a:spcBef>
                <a:spcPts val="475"/>
              </a:spcBef>
              <a:spcAft>
                <a:spcPts val="200"/>
              </a:spcAft>
              <a:buClr>
                <a:schemeClr val="tx1"/>
              </a:buClr>
              <a:buFont typeface="Arial" panose="020B0604020202020204" pitchFamily="34" charset="0"/>
              <a:buChar char="•"/>
              <a:tabLst>
                <a:tab pos="582930" algn="l"/>
              </a:tabLst>
            </a:pPr>
            <a:r>
              <a:rPr lang="en-US" sz="1600" kern="0" spc="-10" dirty="0">
                <a:cs typeface="Arial" panose="020B0604020202020204" pitchFamily="34" charset="0"/>
              </a:rPr>
              <a:t>A</a:t>
            </a:r>
            <a:r>
              <a:rPr lang="en-US" sz="1600" kern="0" spc="-5" dirty="0">
                <a:cs typeface="Arial" panose="020B0604020202020204" pitchFamily="34" charset="0"/>
              </a:rPr>
              <a:t>da</a:t>
            </a:r>
            <a:r>
              <a:rPr lang="en-US" sz="1600" kern="0" dirty="0">
                <a:cs typeface="Arial" panose="020B0604020202020204" pitchFamily="34" charset="0"/>
              </a:rPr>
              <a:t>p</a:t>
            </a:r>
            <a:r>
              <a:rPr lang="en-US" sz="1600" kern="0" spc="15" dirty="0">
                <a:cs typeface="Arial" panose="020B0604020202020204" pitchFamily="34" charset="0"/>
              </a:rPr>
              <a:t>t</a:t>
            </a:r>
            <a:r>
              <a:rPr lang="en-US" sz="1600" kern="0" spc="5" dirty="0">
                <a:cs typeface="Arial" panose="020B0604020202020204" pitchFamily="34" charset="0"/>
              </a:rPr>
              <a:t>e</a:t>
            </a:r>
            <a:r>
              <a:rPr lang="en-US" sz="1600" kern="0" dirty="0">
                <a:cs typeface="Arial" panose="020B0604020202020204" pitchFamily="34" charset="0"/>
              </a:rPr>
              <a:t>d</a:t>
            </a:r>
            <a:r>
              <a:rPr lang="en-US" sz="1600" kern="0" spc="-35" dirty="0">
                <a:cs typeface="Arial" panose="020B0604020202020204" pitchFamily="34" charset="0"/>
              </a:rPr>
              <a:t> </a:t>
            </a:r>
            <a:r>
              <a:rPr lang="en-US" sz="1600" kern="0" spc="-10" dirty="0">
                <a:cs typeface="Arial" panose="020B0604020202020204" pitchFamily="34" charset="0"/>
              </a:rPr>
              <a:t>f</a:t>
            </a:r>
            <a:r>
              <a:rPr lang="en-US" sz="1600" kern="0" spc="-5" dirty="0">
                <a:cs typeface="Arial" panose="020B0604020202020204" pitchFamily="34" charset="0"/>
              </a:rPr>
              <a:t>ro</a:t>
            </a:r>
            <a:r>
              <a:rPr lang="en-US" sz="1600" kern="0" dirty="0">
                <a:cs typeface="Arial" panose="020B0604020202020204" pitchFamily="34" charset="0"/>
              </a:rPr>
              <a:t>m</a:t>
            </a:r>
            <a:r>
              <a:rPr lang="en-US" sz="1600" kern="0" spc="-10" dirty="0">
                <a:cs typeface="Arial" panose="020B0604020202020204" pitchFamily="34" charset="0"/>
              </a:rPr>
              <a:t> </a:t>
            </a:r>
            <a:r>
              <a:rPr lang="en-US" sz="1600" kern="0" spc="-5" dirty="0" err="1">
                <a:cs typeface="Arial" panose="020B0604020202020204" pitchFamily="34" charset="0"/>
              </a:rPr>
              <a:t>R</a:t>
            </a:r>
            <a:r>
              <a:rPr lang="en-US" sz="1600" kern="0" spc="5" dirty="0" err="1">
                <a:cs typeface="Arial" panose="020B0604020202020204" pitchFamily="34" charset="0"/>
              </a:rPr>
              <a:t>el</a:t>
            </a:r>
            <a:r>
              <a:rPr lang="en-US" sz="1600" kern="0" spc="-5" dirty="0" err="1">
                <a:cs typeface="Arial" panose="020B0604020202020204" pitchFamily="34" charset="0"/>
              </a:rPr>
              <a:t>ia</a:t>
            </a:r>
            <a:r>
              <a:rPr lang="en-US" sz="1600" kern="0" dirty="0" err="1">
                <a:cs typeface="Arial" panose="020B0604020202020204" pitchFamily="34" charset="0"/>
              </a:rPr>
              <a:t>s</a:t>
            </a:r>
            <a:r>
              <a:rPr lang="en-US" sz="1600" kern="0" spc="-25" dirty="0">
                <a:cs typeface="Arial" panose="020B0604020202020204" pitchFamily="34" charset="0"/>
              </a:rPr>
              <a:t> </a:t>
            </a:r>
            <a:r>
              <a:rPr lang="en-US" sz="1600" kern="0" spc="-5" dirty="0">
                <a:cs typeface="Arial" panose="020B0604020202020204" pitchFamily="34" charset="0"/>
              </a:rPr>
              <a:t>L</a:t>
            </a:r>
            <a:r>
              <a:rPr lang="en-US" sz="1600" kern="0" spc="5" dirty="0">
                <a:cs typeface="Arial" panose="020B0604020202020204" pitchFamily="34" charset="0"/>
              </a:rPr>
              <a:t>e</a:t>
            </a:r>
            <a:r>
              <a:rPr lang="en-US" sz="1600" kern="0" spc="-5" dirty="0">
                <a:cs typeface="Arial" panose="020B0604020202020204" pitchFamily="34" charset="0"/>
              </a:rPr>
              <a:t>ar</a:t>
            </a:r>
            <a:r>
              <a:rPr lang="en-US" sz="1600" kern="0" dirty="0">
                <a:cs typeface="Arial" panose="020B0604020202020204" pitchFamily="34" charset="0"/>
              </a:rPr>
              <a:t>n</a:t>
            </a:r>
            <a:r>
              <a:rPr lang="en-US" sz="1600" kern="0" spc="-5" dirty="0">
                <a:cs typeface="Arial" panose="020B0604020202020204" pitchFamily="34" charset="0"/>
              </a:rPr>
              <a:t>i</a:t>
            </a:r>
            <a:r>
              <a:rPr lang="en-US" sz="1600" kern="0" dirty="0">
                <a:cs typeface="Arial" panose="020B0604020202020204" pitchFamily="34" charset="0"/>
              </a:rPr>
              <a:t>ng</a:t>
            </a:r>
            <a:r>
              <a:rPr lang="en-US" sz="1600" kern="0" spc="-10" dirty="0">
                <a:cs typeface="Arial" panose="020B0604020202020204" pitchFamily="34" charset="0"/>
              </a:rPr>
              <a:t> </a:t>
            </a:r>
            <a:r>
              <a:rPr lang="en-US" sz="1600" kern="0" dirty="0">
                <a:cs typeface="Arial" panose="020B0604020202020204" pitchFamily="34" charset="0"/>
              </a:rPr>
              <a:t>“A</a:t>
            </a:r>
            <a:r>
              <a:rPr lang="en-US" sz="1600" kern="0" spc="-25" dirty="0">
                <a:cs typeface="Arial" panose="020B0604020202020204" pitchFamily="34" charset="0"/>
              </a:rPr>
              <a:t> </a:t>
            </a:r>
            <a:r>
              <a:rPr lang="en-US" sz="1600" kern="0" dirty="0">
                <a:cs typeface="Arial" panose="020B0604020202020204" pitchFamily="34" charset="0"/>
              </a:rPr>
              <a:t>C</a:t>
            </a:r>
            <a:r>
              <a:rPr lang="en-US" sz="1600" kern="0" spc="5" dirty="0">
                <a:cs typeface="Arial" panose="020B0604020202020204" pitchFamily="34" charset="0"/>
              </a:rPr>
              <a:t>ul</a:t>
            </a:r>
            <a:r>
              <a:rPr lang="en-US" sz="1600" kern="0" dirty="0">
                <a:cs typeface="Arial" panose="020B0604020202020204" pitchFamily="34" charset="0"/>
              </a:rPr>
              <a:t>t</a:t>
            </a:r>
            <a:r>
              <a:rPr lang="en-US" sz="1600" kern="0" spc="-10" dirty="0">
                <a:cs typeface="Arial" panose="020B0604020202020204" pitchFamily="34" charset="0"/>
              </a:rPr>
              <a:t>u</a:t>
            </a:r>
            <a:r>
              <a:rPr lang="en-US" sz="1600" kern="0" spc="-5" dirty="0">
                <a:cs typeface="Arial" panose="020B0604020202020204" pitchFamily="34" charset="0"/>
              </a:rPr>
              <a:t>r</a:t>
            </a:r>
            <a:r>
              <a:rPr lang="en-US" sz="1600" kern="0" spc="-10" dirty="0">
                <a:cs typeface="Arial" panose="020B0604020202020204" pitchFamily="34" charset="0"/>
              </a:rPr>
              <a:t>e-</a:t>
            </a:r>
            <a:r>
              <a:rPr lang="en-US" sz="1600" kern="0" dirty="0">
                <a:cs typeface="Arial" panose="020B0604020202020204" pitchFamily="34" charset="0"/>
              </a:rPr>
              <a:t>C</a:t>
            </a:r>
            <a:r>
              <a:rPr lang="en-US" sz="1600" kern="0" spc="-10" dirty="0">
                <a:cs typeface="Arial" panose="020B0604020202020204" pitchFamily="34" charset="0"/>
              </a:rPr>
              <a:t>e</a:t>
            </a:r>
            <a:r>
              <a:rPr lang="en-US" sz="1600" kern="0" dirty="0">
                <a:cs typeface="Arial" panose="020B0604020202020204" pitchFamily="34" charset="0"/>
              </a:rPr>
              <a:t>nt</a:t>
            </a:r>
            <a:r>
              <a:rPr lang="en-US" sz="1600" kern="0" spc="-10" dirty="0">
                <a:cs typeface="Arial" panose="020B0604020202020204" pitchFamily="34" charset="0"/>
              </a:rPr>
              <a:t>e</a:t>
            </a:r>
            <a:r>
              <a:rPr lang="en-US" sz="1600" kern="0" spc="-5" dirty="0">
                <a:cs typeface="Arial" panose="020B0604020202020204" pitchFamily="34" charset="0"/>
              </a:rPr>
              <a:t>r</a:t>
            </a:r>
            <a:r>
              <a:rPr lang="en-US" sz="1600" kern="0" spc="-10" dirty="0">
                <a:cs typeface="Arial" panose="020B0604020202020204" pitchFamily="34" charset="0"/>
              </a:rPr>
              <a:t>ed A</a:t>
            </a:r>
            <a:r>
              <a:rPr lang="en-US" sz="1600" kern="0" dirty="0">
                <a:cs typeface="Arial" panose="020B0604020202020204" pitchFamily="34" charset="0"/>
              </a:rPr>
              <a:t>pp</a:t>
            </a:r>
            <a:r>
              <a:rPr lang="en-US" sz="1600" kern="0" spc="-5" dirty="0">
                <a:cs typeface="Arial" panose="020B0604020202020204" pitchFamily="34" charset="0"/>
              </a:rPr>
              <a:t>roac</a:t>
            </a:r>
            <a:r>
              <a:rPr lang="en-US" sz="1600" kern="0" dirty="0">
                <a:cs typeface="Arial" panose="020B0604020202020204" pitchFamily="34" charset="0"/>
              </a:rPr>
              <a:t>h</a:t>
            </a:r>
            <a:r>
              <a:rPr lang="en-US" sz="1600" kern="0" spc="-15" dirty="0">
                <a:cs typeface="Arial" panose="020B0604020202020204" pitchFamily="34" charset="0"/>
              </a:rPr>
              <a:t> </a:t>
            </a:r>
            <a:r>
              <a:rPr lang="en-US" sz="1600" kern="0" spc="15" dirty="0">
                <a:cs typeface="Arial" panose="020B0604020202020204" pitchFamily="34" charset="0"/>
              </a:rPr>
              <a:t>t</a:t>
            </a:r>
            <a:r>
              <a:rPr lang="en-US" sz="1600" kern="0" dirty="0">
                <a:cs typeface="Arial" panose="020B0604020202020204" pitchFamily="34" charset="0"/>
              </a:rPr>
              <a:t>o</a:t>
            </a:r>
            <a:r>
              <a:rPr lang="en-US" sz="1600" kern="0" spc="-20" dirty="0">
                <a:cs typeface="Arial" panose="020B0604020202020204" pitchFamily="34" charset="0"/>
              </a:rPr>
              <a:t> </a:t>
            </a:r>
            <a:r>
              <a:rPr lang="en-US" sz="1600" kern="0" spc="-5" dirty="0">
                <a:cs typeface="Arial" panose="020B0604020202020204" pitchFamily="34" charset="0"/>
              </a:rPr>
              <a:t>r</a:t>
            </a:r>
            <a:r>
              <a:rPr lang="en-US" sz="1600" kern="0" spc="5" dirty="0">
                <a:cs typeface="Arial" panose="020B0604020202020204" pitchFamily="34" charset="0"/>
              </a:rPr>
              <a:t>e</a:t>
            </a:r>
            <a:r>
              <a:rPr lang="en-US" sz="1600" kern="0" spc="-5" dirty="0">
                <a:cs typeface="Arial" panose="020B0604020202020204" pitchFamily="34" charset="0"/>
              </a:rPr>
              <a:t>co</a:t>
            </a:r>
            <a:r>
              <a:rPr lang="en-US" sz="1600" kern="0" spc="15" dirty="0">
                <a:cs typeface="Arial" panose="020B0604020202020204" pitchFamily="34" charset="0"/>
              </a:rPr>
              <a:t>v</a:t>
            </a:r>
            <a:r>
              <a:rPr lang="en-US" sz="1600" kern="0" spc="5" dirty="0">
                <a:cs typeface="Arial" panose="020B0604020202020204" pitchFamily="34" charset="0"/>
              </a:rPr>
              <a:t>e</a:t>
            </a:r>
            <a:r>
              <a:rPr lang="en-US" sz="1600" kern="0" spc="-5" dirty="0">
                <a:cs typeface="Arial" panose="020B0604020202020204" pitchFamily="34" charset="0"/>
              </a:rPr>
              <a:t>ry“</a:t>
            </a:r>
          </a:p>
          <a:p>
            <a:pPr marL="722376" marR="436880" lvl="0" indent="-285750" defTabSz="914400">
              <a:lnSpc>
                <a:spcPct val="110000"/>
              </a:lnSpc>
              <a:spcBef>
                <a:spcPts val="475"/>
              </a:spcBef>
              <a:spcAft>
                <a:spcPts val="200"/>
              </a:spcAft>
              <a:buClr>
                <a:schemeClr val="tx1"/>
              </a:buClr>
              <a:buFont typeface="Arial" panose="020B0604020202020204" pitchFamily="34" charset="0"/>
              <a:buChar char="•"/>
              <a:tabLst>
                <a:tab pos="582930" algn="l"/>
              </a:tabLst>
            </a:pPr>
            <a:r>
              <a:rPr lang="en-US" sz="1600" kern="0" dirty="0" smtClean="0">
                <a:cs typeface="Arial"/>
              </a:rPr>
              <a:t>   Americans </a:t>
            </a:r>
            <a:r>
              <a:rPr lang="en-US" sz="1600" kern="0" dirty="0">
                <a:cs typeface="Arial"/>
              </a:rPr>
              <a:t>with Disabilities Act of 1990 (</a:t>
            </a:r>
            <a:r>
              <a:rPr lang="en-US" sz="1600" kern="0" dirty="0">
                <a:cs typeface="Arial"/>
                <a:hlinkClick r:id="rId6" tooltip="Title 42 of the United States Code"/>
              </a:rPr>
              <a:t>42 U.S.C.</a:t>
            </a:r>
            <a:r>
              <a:rPr lang="en-US" sz="1600" kern="0" dirty="0">
                <a:cs typeface="Arial"/>
              </a:rPr>
              <a:t> </a:t>
            </a:r>
            <a:r>
              <a:rPr lang="en-US" sz="1600" kern="0" dirty="0">
                <a:cs typeface="Arial"/>
                <a:hlinkClick r:id="rId7"/>
              </a:rPr>
              <a:t>§ 12101</a:t>
            </a:r>
            <a:r>
              <a:rPr lang="en-US" sz="1600" kern="0" dirty="0">
                <a:cs typeface="Arial"/>
              </a:rPr>
              <a:t>)</a:t>
            </a:r>
          </a:p>
          <a:p>
            <a:pPr marL="722376" marR="436880" indent="-285750" defTabSz="914400">
              <a:lnSpc>
                <a:spcPct val="110000"/>
              </a:lnSpc>
              <a:spcBef>
                <a:spcPts val="475"/>
              </a:spcBef>
              <a:spcAft>
                <a:spcPts val="200"/>
              </a:spcAft>
              <a:buClr>
                <a:schemeClr val="tx1"/>
              </a:buClr>
              <a:buFont typeface="Arial" panose="020B0604020202020204" pitchFamily="34" charset="0"/>
              <a:buChar char="•"/>
              <a:tabLst>
                <a:tab pos="582930" algn="l"/>
              </a:tabLst>
            </a:pPr>
            <a:r>
              <a:rPr lang="en-US" sz="1600" kern="0" dirty="0" smtClean="0">
                <a:cs typeface="Arial" panose="020B0604020202020204" pitchFamily="34" charset="0"/>
              </a:rPr>
              <a:t>    </a:t>
            </a:r>
            <a:r>
              <a:rPr lang="en-US" sz="1600" kern="0" dirty="0">
                <a:cs typeface="Arial" panose="020B0604020202020204" pitchFamily="34" charset="0"/>
                <a:hlinkClick r:id="rId8"/>
              </a:rPr>
              <a:t>http://</a:t>
            </a:r>
            <a:r>
              <a:rPr lang="en-US" sz="1600" kern="0" dirty="0" smtClean="0">
                <a:cs typeface="Arial" panose="020B0604020202020204" pitchFamily="34" charset="0"/>
                <a:hlinkClick r:id="rId8"/>
              </a:rPr>
              <a:t>www.logisticare.com/about/</a:t>
            </a:r>
            <a:r>
              <a:rPr lang="en-US" sz="1600" kern="0" dirty="0">
                <a:cs typeface="Arial" panose="020B0604020202020204" pitchFamily="34" charset="0"/>
              </a:rPr>
              <a:t> </a:t>
            </a:r>
            <a:r>
              <a:rPr lang="en-US" sz="1600" kern="0" dirty="0" smtClean="0">
                <a:cs typeface="Arial" panose="020B0604020202020204" pitchFamily="34" charset="0"/>
              </a:rPr>
              <a:t>    </a:t>
            </a:r>
            <a:r>
              <a:rPr lang="en-US" sz="1600" kern="0" dirty="0" smtClean="0">
                <a:cs typeface="Arial" panose="020B0604020202020204" pitchFamily="34" charset="0"/>
                <a:hlinkClick r:id="rId9"/>
              </a:rPr>
              <a:t>https</a:t>
            </a:r>
            <a:r>
              <a:rPr lang="en-US" sz="1600" kern="0" dirty="0">
                <a:cs typeface="Arial" panose="020B0604020202020204" pitchFamily="34" charset="0"/>
                <a:hlinkClick r:id="rId9"/>
              </a:rPr>
              <a:t>://</a:t>
            </a:r>
            <a:r>
              <a:rPr lang="en-US" sz="1600" kern="0" dirty="0" smtClean="0">
                <a:cs typeface="Arial" panose="020B0604020202020204" pitchFamily="34" charset="0"/>
                <a:hlinkClick r:id="rId9"/>
              </a:rPr>
              <a:t>www.ncqa.org/hedis/reports-and research</a:t>
            </a:r>
            <a:endParaRPr lang="en-US" sz="1600" dirty="0"/>
          </a:p>
        </p:txBody>
      </p:sp>
    </p:spTree>
    <p:extLst>
      <p:ext uri="{BB962C8B-B14F-4D97-AF65-F5344CB8AC3E}">
        <p14:creationId xmlns:p14="http://schemas.microsoft.com/office/powerpoint/2010/main" val="257483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89330"/>
            <a:ext cx="8432025" cy="495590"/>
          </a:xfrm>
        </p:spPr>
        <p:txBody>
          <a:bodyPr>
            <a:noAutofit/>
          </a:bodyPr>
          <a:lstStyle/>
          <a:p>
            <a:r>
              <a:rPr lang="en-US" sz="2800" dirty="0">
                <a:latin typeface="+mn-lt"/>
              </a:rPr>
              <a:t>Resources</a:t>
            </a:r>
            <a:endParaRPr lang="en-US" sz="2800" dirty="0">
              <a:latin typeface="+mn-lt"/>
            </a:endParaRPr>
          </a:p>
        </p:txBody>
      </p:sp>
      <p:sp>
        <p:nvSpPr>
          <p:cNvPr id="3" name="Rectangle 2"/>
          <p:cNvSpPr/>
          <p:nvPr/>
        </p:nvSpPr>
        <p:spPr>
          <a:xfrm>
            <a:off x="226853" y="1747049"/>
            <a:ext cx="8892715" cy="883832"/>
          </a:xfrm>
          <a:prstGeom prst="rect">
            <a:avLst/>
          </a:prstGeom>
        </p:spPr>
        <p:txBody>
          <a:bodyPr wrap="square">
            <a:spAutoFit/>
          </a:bodyPr>
          <a:lstStyle/>
          <a:p>
            <a:pPr marL="310896" lvl="0" indent="-285750" defTabSz="914400">
              <a:lnSpc>
                <a:spcPct val="110000"/>
              </a:lnSpc>
              <a:spcBef>
                <a:spcPts val="800"/>
              </a:spcBef>
              <a:spcAft>
                <a:spcPts val="200"/>
              </a:spcAft>
              <a:buClr>
                <a:schemeClr val="tx1"/>
              </a:buClr>
              <a:buFont typeface="Arial" panose="020B0604020202020204" pitchFamily="34" charset="0"/>
              <a:buChar char="•"/>
            </a:pPr>
            <a:r>
              <a:rPr lang="en-US" sz="1600" kern="0" dirty="0">
                <a:solidFill>
                  <a:srgbClr val="231F20"/>
                </a:solidFill>
                <a:cs typeface="Arial" panose="020B0604020202020204" pitchFamily="34" charset="0"/>
                <a:hlinkClick r:id="rId2"/>
              </a:rPr>
              <a:t>https://www.kff.org/medicaid/state-indicator/non-emergency-medical-transportation-services/?currentTimeframe=0&amp;sortModel=%7B%22colId%22:%22Location%22,%22sort%22:%22asc%22%7D</a:t>
            </a:r>
            <a:endParaRPr lang="en-US" sz="1600" kern="0" dirty="0">
              <a:solidFill>
                <a:srgbClr val="231F20"/>
              </a:solidFill>
              <a:cs typeface="Arial" panose="020B0604020202020204" pitchFamily="34" charset="0"/>
            </a:endParaRPr>
          </a:p>
        </p:txBody>
      </p:sp>
    </p:spTree>
    <p:extLst>
      <p:ext uri="{BB962C8B-B14F-4D97-AF65-F5344CB8AC3E}">
        <p14:creationId xmlns:p14="http://schemas.microsoft.com/office/powerpoint/2010/main" val="3459913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753" y="1038191"/>
            <a:ext cx="2062636" cy="495590"/>
          </a:xfrm>
        </p:spPr>
        <p:txBody>
          <a:bodyPr>
            <a:noAutofit/>
          </a:bodyPr>
          <a:lstStyle/>
          <a:p>
            <a:r>
              <a:rPr lang="en-US" sz="2800" dirty="0">
                <a:latin typeface="+mn-lt"/>
              </a:rPr>
              <a:t>Questions</a:t>
            </a:r>
            <a:endParaRPr lang="en-US" sz="2800" dirty="0">
              <a:latin typeface="+mn-lt"/>
            </a:endParaRPr>
          </a:p>
        </p:txBody>
      </p:sp>
      <p:pic>
        <p:nvPicPr>
          <p:cNvPr id="4" name="Content Placeholder 4"/>
          <p:cNvPicPr>
            <a:picLocks noChangeAspect="1"/>
          </p:cNvPicPr>
          <p:nvPr/>
        </p:nvPicPr>
        <p:blipFill>
          <a:blip r:embed="rId2"/>
          <a:stretch>
            <a:fillRect/>
          </a:stretch>
        </p:blipFill>
        <p:spPr>
          <a:xfrm>
            <a:off x="2975328" y="1747868"/>
            <a:ext cx="3395766" cy="2908044"/>
          </a:xfrm>
          <a:prstGeom prst="rect">
            <a:avLst/>
          </a:prstGeom>
          <a:solidFill>
            <a:schemeClr val="accent2">
              <a:lumMod val="40000"/>
              <a:lumOff val="60000"/>
            </a:schemeClr>
          </a:solidFill>
        </p:spPr>
      </p:pic>
    </p:spTree>
    <p:extLst>
      <p:ext uri="{BB962C8B-B14F-4D97-AF65-F5344CB8AC3E}">
        <p14:creationId xmlns:p14="http://schemas.microsoft.com/office/powerpoint/2010/main" val="85222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063" y="1389051"/>
            <a:ext cx="3537922" cy="495590"/>
          </a:xfrm>
        </p:spPr>
        <p:txBody>
          <a:bodyPr>
            <a:noAutofit/>
          </a:bodyPr>
          <a:lstStyle/>
          <a:p>
            <a:r>
              <a:rPr lang="en-US" sz="3200" dirty="0">
                <a:latin typeface="+mn-lt"/>
              </a:rPr>
              <a:t>Cultural Competence</a:t>
            </a:r>
            <a:endParaRPr lang="en-US" sz="3200" dirty="0">
              <a:latin typeface="+mn-lt"/>
            </a:endParaRPr>
          </a:p>
        </p:txBody>
      </p:sp>
      <p:sp>
        <p:nvSpPr>
          <p:cNvPr id="3" name="Subtitle 2"/>
          <p:cNvSpPr txBox="1">
            <a:spLocks/>
          </p:cNvSpPr>
          <p:nvPr/>
        </p:nvSpPr>
        <p:spPr>
          <a:xfrm>
            <a:off x="336063" y="2024245"/>
            <a:ext cx="8165763" cy="29805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46304">
              <a:lnSpc>
                <a:spcPct val="110000"/>
              </a:lnSpc>
              <a:spcBef>
                <a:spcPts val="800"/>
              </a:spcBef>
              <a:spcAft>
                <a:spcPts val="200"/>
              </a:spcAft>
              <a:buClr>
                <a:srgbClr val="7F7F7F"/>
              </a:buClr>
            </a:pPr>
            <a:r>
              <a:rPr lang="en-US" sz="1600" kern="0" dirty="0">
                <a:cs typeface="Arial"/>
              </a:rPr>
              <a:t>We want to maintain a health care system and workforce that is capable of delivering the highest quality of care to every patient regardless of race, ethnicity, culture, or language proficiency. </a:t>
            </a:r>
          </a:p>
          <a:p>
            <a:pPr marL="171450" lvl="0" indent="-146304">
              <a:lnSpc>
                <a:spcPct val="110000"/>
              </a:lnSpc>
              <a:spcBef>
                <a:spcPts val="800"/>
              </a:spcBef>
              <a:spcAft>
                <a:spcPts val="200"/>
              </a:spcAft>
              <a:buClr>
                <a:srgbClr val="7F7F7F"/>
              </a:buClr>
            </a:pPr>
            <a:r>
              <a:rPr lang="en-US" sz="1600" kern="0" dirty="0">
                <a:cs typeface="Arial" panose="020B0604020202020204" pitchFamily="34" charset="0"/>
              </a:rPr>
              <a:t>We want the services we provide to re</a:t>
            </a:r>
            <a:r>
              <a:rPr lang="en-US" sz="1600" kern="0" spc="-10" dirty="0">
                <a:cs typeface="Arial" panose="020B0604020202020204" pitchFamily="34" charset="0"/>
              </a:rPr>
              <a:t>s</a:t>
            </a:r>
            <a:r>
              <a:rPr lang="en-US" sz="1600" kern="0" spc="-5" dirty="0">
                <a:cs typeface="Arial" panose="020B0604020202020204" pitchFamily="34" charset="0"/>
              </a:rPr>
              <a:t>p</a:t>
            </a:r>
            <a:r>
              <a:rPr lang="en-US" sz="1600" kern="0" dirty="0">
                <a:cs typeface="Arial" panose="020B0604020202020204" pitchFamily="34" charset="0"/>
              </a:rPr>
              <a:t>o</a:t>
            </a:r>
            <a:r>
              <a:rPr lang="en-US" sz="1600" kern="0" spc="-5" dirty="0">
                <a:cs typeface="Arial" panose="020B0604020202020204" pitchFamily="34" charset="0"/>
              </a:rPr>
              <a:t>n</a:t>
            </a:r>
            <a:r>
              <a:rPr lang="en-US" sz="1600" kern="0" dirty="0">
                <a:cs typeface="Arial" panose="020B0604020202020204" pitchFamily="34" charset="0"/>
              </a:rPr>
              <a:t>d</a:t>
            </a:r>
            <a:r>
              <a:rPr lang="en-US" sz="1600" kern="0" spc="-15" dirty="0">
                <a:cs typeface="Arial" panose="020B0604020202020204" pitchFamily="34" charset="0"/>
              </a:rPr>
              <a:t> </a:t>
            </a:r>
            <a:r>
              <a:rPr lang="en-US" sz="1600" kern="0" spc="-5" dirty="0">
                <a:cs typeface="Arial" panose="020B0604020202020204" pitchFamily="34" charset="0"/>
              </a:rPr>
              <a:t>t</a:t>
            </a:r>
            <a:r>
              <a:rPr lang="en-US" sz="1600" kern="0" dirty="0">
                <a:cs typeface="Arial" panose="020B0604020202020204" pitchFamily="34" charset="0"/>
              </a:rPr>
              <a:t>o</a:t>
            </a:r>
            <a:r>
              <a:rPr lang="en-US" sz="1600" kern="0" spc="-10" dirty="0">
                <a:cs typeface="Arial" panose="020B0604020202020204" pitchFamily="34" charset="0"/>
              </a:rPr>
              <a:t> </a:t>
            </a:r>
            <a:r>
              <a:rPr lang="en-US" sz="1600" kern="0" spc="-5" dirty="0">
                <a:cs typeface="Arial" panose="020B0604020202020204" pitchFamily="34" charset="0"/>
              </a:rPr>
              <a:t>th</a:t>
            </a:r>
            <a:r>
              <a:rPr lang="en-US" sz="1600" kern="0" dirty="0">
                <a:cs typeface="Arial" panose="020B0604020202020204" pitchFamily="34" charset="0"/>
              </a:rPr>
              <a:t>e</a:t>
            </a:r>
            <a:r>
              <a:rPr lang="en-US" sz="1600" kern="0" spc="-10" dirty="0">
                <a:cs typeface="Arial" panose="020B0604020202020204" pitchFamily="34" charset="0"/>
              </a:rPr>
              <a:t> </a:t>
            </a:r>
            <a:r>
              <a:rPr lang="en-US" sz="1600" kern="0" spc="-5" dirty="0">
                <a:cs typeface="Arial" panose="020B0604020202020204" pitchFamily="34" charset="0"/>
              </a:rPr>
              <a:t>uniqu</a:t>
            </a:r>
            <a:r>
              <a:rPr lang="en-US" sz="1600" kern="0" dirty="0">
                <a:cs typeface="Arial" panose="020B0604020202020204" pitchFamily="34" charset="0"/>
              </a:rPr>
              <a:t>e</a:t>
            </a:r>
            <a:r>
              <a:rPr lang="en-US" sz="1600" kern="0" spc="-10" dirty="0">
                <a:cs typeface="Arial" panose="020B0604020202020204" pitchFamily="34" charset="0"/>
              </a:rPr>
              <a:t> </a:t>
            </a:r>
            <a:r>
              <a:rPr lang="en-US" sz="1600" kern="0" spc="-5" dirty="0">
                <a:cs typeface="Arial" panose="020B0604020202020204" pitchFamily="34" charset="0"/>
              </a:rPr>
              <a:t>n</a:t>
            </a:r>
            <a:r>
              <a:rPr lang="en-US" sz="1600" kern="0" dirty="0">
                <a:cs typeface="Arial" panose="020B0604020202020204" pitchFamily="34" charset="0"/>
              </a:rPr>
              <a:t>ee</a:t>
            </a:r>
            <a:r>
              <a:rPr lang="en-US" sz="1600" kern="0" spc="-5" dirty="0">
                <a:cs typeface="Arial" panose="020B0604020202020204" pitchFamily="34" charset="0"/>
              </a:rPr>
              <a:t>d</a:t>
            </a:r>
            <a:r>
              <a:rPr lang="en-US" sz="1600" kern="0" dirty="0">
                <a:cs typeface="Arial" panose="020B0604020202020204" pitchFamily="34" charset="0"/>
              </a:rPr>
              <a:t>s</a:t>
            </a:r>
            <a:r>
              <a:rPr lang="en-US" sz="1600" kern="0" spc="-20" dirty="0">
                <a:cs typeface="Arial" panose="020B0604020202020204" pitchFamily="34" charset="0"/>
              </a:rPr>
              <a:t> </a:t>
            </a:r>
            <a:r>
              <a:rPr lang="en-US" sz="1600" kern="0" dirty="0">
                <a:cs typeface="Arial" panose="020B0604020202020204" pitchFamily="34" charset="0"/>
              </a:rPr>
              <a:t>of</a:t>
            </a:r>
            <a:r>
              <a:rPr lang="en-US" sz="1600" kern="0" spc="-5" dirty="0">
                <a:cs typeface="Arial" panose="020B0604020202020204" pitchFamily="34" charset="0"/>
              </a:rPr>
              <a:t> </a:t>
            </a:r>
            <a:r>
              <a:rPr lang="en-US" sz="1600" kern="0" dirty="0">
                <a:cs typeface="Arial" panose="020B0604020202020204" pitchFamily="34" charset="0"/>
              </a:rPr>
              <a:t>a member and be </a:t>
            </a:r>
            <a:r>
              <a:rPr lang="en-US" sz="1600" kern="0" spc="-10" dirty="0">
                <a:cs typeface="Arial" panose="020B0604020202020204" pitchFamily="34" charset="0"/>
              </a:rPr>
              <a:t>s</a:t>
            </a:r>
            <a:r>
              <a:rPr lang="en-US" sz="1600" kern="0" dirty="0">
                <a:cs typeface="Arial" panose="020B0604020202020204" pitchFamily="34" charset="0"/>
              </a:rPr>
              <a:t>e</a:t>
            </a:r>
            <a:r>
              <a:rPr lang="en-US" sz="1600" kern="0" spc="-5" dirty="0">
                <a:cs typeface="Arial" panose="020B0604020202020204" pitchFamily="34" charset="0"/>
              </a:rPr>
              <a:t>n</a:t>
            </a:r>
            <a:r>
              <a:rPr lang="en-US" sz="1600" kern="0" spc="-10" dirty="0">
                <a:cs typeface="Arial" panose="020B0604020202020204" pitchFamily="34" charset="0"/>
              </a:rPr>
              <a:t>s</a:t>
            </a:r>
            <a:r>
              <a:rPr lang="en-US" sz="1600" kern="0" spc="-5" dirty="0">
                <a:cs typeface="Arial" panose="020B0604020202020204" pitchFamily="34" charset="0"/>
              </a:rPr>
              <a:t>iti</a:t>
            </a:r>
            <a:r>
              <a:rPr lang="en-US" sz="1600" kern="0" spc="5" dirty="0">
                <a:cs typeface="Arial" panose="020B0604020202020204" pitchFamily="34" charset="0"/>
              </a:rPr>
              <a:t>v</a:t>
            </a:r>
            <a:r>
              <a:rPr lang="en-US" sz="1600" kern="0" dirty="0">
                <a:cs typeface="Arial" panose="020B0604020202020204" pitchFamily="34" charset="0"/>
              </a:rPr>
              <a:t>e</a:t>
            </a:r>
            <a:r>
              <a:rPr lang="en-US" sz="1600" kern="0" spc="-35" dirty="0">
                <a:cs typeface="Arial" panose="020B0604020202020204" pitchFamily="34" charset="0"/>
              </a:rPr>
              <a:t> </a:t>
            </a:r>
            <a:r>
              <a:rPr lang="en-US" sz="1600" kern="0" spc="-5" dirty="0">
                <a:cs typeface="Arial" panose="020B0604020202020204" pitchFamily="34" charset="0"/>
              </a:rPr>
              <a:t>t</a:t>
            </a:r>
            <a:r>
              <a:rPr lang="en-US" sz="1600" kern="0" dirty="0">
                <a:cs typeface="Arial" panose="020B0604020202020204" pitchFamily="34" charset="0"/>
              </a:rPr>
              <a:t>o</a:t>
            </a:r>
            <a:r>
              <a:rPr lang="en-US" sz="1600" kern="0" spc="-10" dirty="0">
                <a:cs typeface="Arial" panose="020B0604020202020204" pitchFamily="34" charset="0"/>
              </a:rPr>
              <a:t> </a:t>
            </a:r>
            <a:r>
              <a:rPr lang="en-US" sz="1600" kern="0" spc="-5" dirty="0">
                <a:cs typeface="Arial" panose="020B0604020202020204" pitchFamily="34" charset="0"/>
              </a:rPr>
              <a:t>th</a:t>
            </a:r>
            <a:r>
              <a:rPr lang="en-US" sz="1600" kern="0" dirty="0">
                <a:cs typeface="Arial" panose="020B0604020202020204" pitchFamily="34" charset="0"/>
              </a:rPr>
              <a:t>e</a:t>
            </a:r>
            <a:r>
              <a:rPr lang="en-US" sz="1600" kern="0" spc="-10" dirty="0">
                <a:cs typeface="Arial" panose="020B0604020202020204" pitchFamily="34" charset="0"/>
              </a:rPr>
              <a:t> </a:t>
            </a:r>
            <a:r>
              <a:rPr lang="en-US" sz="1600" kern="0" dirty="0">
                <a:cs typeface="Arial" panose="020B0604020202020204" pitchFamily="34" charset="0"/>
              </a:rPr>
              <a:t>w</a:t>
            </a:r>
            <a:r>
              <a:rPr lang="en-US" sz="1600" kern="0" spc="-5" dirty="0">
                <a:cs typeface="Arial" panose="020B0604020202020204" pitchFamily="34" charset="0"/>
              </a:rPr>
              <a:t>a</a:t>
            </a:r>
            <a:r>
              <a:rPr lang="en-US" sz="1600" kern="0" dirty="0">
                <a:cs typeface="Arial" panose="020B0604020202020204" pitchFamily="34" charset="0"/>
              </a:rPr>
              <a:t>ys</a:t>
            </a:r>
            <a:r>
              <a:rPr lang="en-US" sz="1600" kern="0" spc="-5" dirty="0">
                <a:cs typeface="Arial" panose="020B0604020202020204" pitchFamily="34" charset="0"/>
              </a:rPr>
              <a:t> i</a:t>
            </a:r>
            <a:r>
              <a:rPr lang="en-US" sz="1600" kern="0" dirty="0">
                <a:cs typeface="Arial" panose="020B0604020202020204" pitchFamily="34" charset="0"/>
              </a:rPr>
              <a:t>n</a:t>
            </a:r>
            <a:r>
              <a:rPr lang="en-US" sz="1600" kern="0" spc="-15" dirty="0">
                <a:cs typeface="Arial" panose="020B0604020202020204" pitchFamily="34" charset="0"/>
              </a:rPr>
              <a:t> </a:t>
            </a:r>
            <a:r>
              <a:rPr lang="en-US" sz="1600" kern="0" dirty="0">
                <a:cs typeface="Arial" panose="020B0604020202020204" pitchFamily="34" charset="0"/>
              </a:rPr>
              <a:t>w</a:t>
            </a:r>
            <a:r>
              <a:rPr lang="en-US" sz="1600" kern="0" spc="-5" dirty="0">
                <a:cs typeface="Arial" panose="020B0604020202020204" pitchFamily="34" charset="0"/>
              </a:rPr>
              <a:t>hi</a:t>
            </a:r>
            <a:r>
              <a:rPr lang="en-US" sz="1600" kern="0" dirty="0">
                <a:cs typeface="Arial" panose="020B0604020202020204" pitchFamily="34" charset="0"/>
              </a:rPr>
              <a:t>ch</a:t>
            </a:r>
            <a:r>
              <a:rPr lang="en-US" sz="1600" kern="0" spc="-25" dirty="0">
                <a:cs typeface="Arial" panose="020B0604020202020204" pitchFamily="34" charset="0"/>
              </a:rPr>
              <a:t> our members </a:t>
            </a:r>
            <a:r>
              <a:rPr lang="en-US" sz="1600" kern="0" dirty="0">
                <a:cs typeface="Arial" panose="020B0604020202020204" pitchFamily="34" charset="0"/>
              </a:rPr>
              <a:t>e</a:t>
            </a:r>
            <a:r>
              <a:rPr lang="en-US" sz="1600" kern="0" spc="5" dirty="0">
                <a:cs typeface="Arial" panose="020B0604020202020204" pitchFamily="34" charset="0"/>
              </a:rPr>
              <a:t>x</a:t>
            </a:r>
            <a:r>
              <a:rPr lang="en-US" sz="1600" kern="0" spc="-5" dirty="0">
                <a:cs typeface="Arial" panose="020B0604020202020204" pitchFamily="34" charset="0"/>
              </a:rPr>
              <a:t>p</a:t>
            </a:r>
            <a:r>
              <a:rPr lang="en-US" sz="1600" kern="0" dirty="0">
                <a:cs typeface="Arial" panose="020B0604020202020204" pitchFamily="34" charset="0"/>
              </a:rPr>
              <a:t>e</a:t>
            </a:r>
            <a:r>
              <a:rPr lang="en-US" sz="1600" kern="0" spc="-10" dirty="0">
                <a:cs typeface="Arial" panose="020B0604020202020204" pitchFamily="34" charset="0"/>
              </a:rPr>
              <a:t>r</a:t>
            </a:r>
            <a:r>
              <a:rPr lang="en-US" sz="1600" kern="0" spc="-5" dirty="0">
                <a:cs typeface="Arial" panose="020B0604020202020204" pitchFamily="34" charset="0"/>
              </a:rPr>
              <a:t>i</a:t>
            </a:r>
            <a:r>
              <a:rPr lang="en-US" sz="1600" kern="0" dirty="0">
                <a:cs typeface="Arial" panose="020B0604020202020204" pitchFamily="34" charset="0"/>
              </a:rPr>
              <a:t>e</a:t>
            </a:r>
            <a:r>
              <a:rPr lang="en-US" sz="1600" kern="0" spc="-5" dirty="0">
                <a:cs typeface="Arial" panose="020B0604020202020204" pitchFamily="34" charset="0"/>
              </a:rPr>
              <a:t>n</a:t>
            </a:r>
            <a:r>
              <a:rPr lang="en-US" sz="1600" kern="0" dirty="0">
                <a:cs typeface="Arial" panose="020B0604020202020204" pitchFamily="34" charset="0"/>
              </a:rPr>
              <a:t>ce </a:t>
            </a:r>
            <a:r>
              <a:rPr lang="en-US" sz="1600" kern="0" spc="-5" dirty="0">
                <a:cs typeface="Arial" panose="020B0604020202020204" pitchFamily="34" charset="0"/>
              </a:rPr>
              <a:t>th</a:t>
            </a:r>
            <a:r>
              <a:rPr lang="en-US" sz="1600" kern="0" dirty="0">
                <a:cs typeface="Arial" panose="020B0604020202020204" pitchFamily="34" charset="0"/>
              </a:rPr>
              <a:t>e</a:t>
            </a:r>
            <a:r>
              <a:rPr lang="en-US" sz="1600" kern="0" spc="-10" dirty="0">
                <a:cs typeface="Arial" panose="020B0604020202020204" pitchFamily="34" charset="0"/>
              </a:rPr>
              <a:t> </a:t>
            </a:r>
            <a:r>
              <a:rPr lang="en-US" sz="1600" kern="0" dirty="0">
                <a:cs typeface="Arial" panose="020B0604020202020204" pitchFamily="34" charset="0"/>
              </a:rPr>
              <a:t>wo</a:t>
            </a:r>
            <a:r>
              <a:rPr lang="en-US" sz="1600" kern="0" spc="-10" dirty="0">
                <a:cs typeface="Arial" panose="020B0604020202020204" pitchFamily="34" charset="0"/>
              </a:rPr>
              <a:t>r</a:t>
            </a:r>
            <a:r>
              <a:rPr lang="en-US" sz="1600" kern="0" spc="-5" dirty="0">
                <a:cs typeface="Arial" panose="020B0604020202020204" pitchFamily="34" charset="0"/>
              </a:rPr>
              <a:t>l</a:t>
            </a:r>
            <a:r>
              <a:rPr lang="en-US" sz="1600" kern="0" dirty="0">
                <a:cs typeface="Arial" panose="020B0604020202020204" pitchFamily="34" charset="0"/>
              </a:rPr>
              <a:t>d.</a:t>
            </a:r>
          </a:p>
          <a:p>
            <a:pPr marL="171450" lvl="0" indent="-146304">
              <a:lnSpc>
                <a:spcPct val="110000"/>
              </a:lnSpc>
              <a:spcBef>
                <a:spcPts val="800"/>
              </a:spcBef>
              <a:spcAft>
                <a:spcPts val="200"/>
              </a:spcAft>
              <a:buClr>
                <a:srgbClr val="7F7F7F"/>
              </a:buClr>
            </a:pPr>
            <a:r>
              <a:rPr lang="en-US" sz="1600" kern="0" spc="-5" dirty="0">
                <a:cs typeface="Arial" panose="020B0604020202020204" pitchFamily="34" charset="0"/>
              </a:rPr>
              <a:t>C</a:t>
            </a:r>
            <a:r>
              <a:rPr lang="en-US" sz="1600" kern="0" dirty="0">
                <a:cs typeface="Arial" panose="020B0604020202020204" pitchFamily="34" charset="0"/>
              </a:rPr>
              <a:t>ultu</a:t>
            </a:r>
            <a:r>
              <a:rPr lang="en-US" sz="1600" kern="0" spc="-5" dirty="0">
                <a:cs typeface="Arial" panose="020B0604020202020204" pitchFamily="34" charset="0"/>
              </a:rPr>
              <a:t>r</a:t>
            </a:r>
            <a:r>
              <a:rPr lang="en-US" sz="1600" kern="0" dirty="0">
                <a:cs typeface="Arial" panose="020B0604020202020204" pitchFamily="34" charset="0"/>
              </a:rPr>
              <a:t>al</a:t>
            </a:r>
            <a:r>
              <a:rPr lang="en-US" sz="1600" kern="0" spc="-20" dirty="0">
                <a:cs typeface="Arial" panose="020B0604020202020204" pitchFamily="34" charset="0"/>
              </a:rPr>
              <a:t> </a:t>
            </a:r>
            <a:r>
              <a:rPr lang="en-US" sz="1600" kern="0" spc="-5" dirty="0">
                <a:cs typeface="Arial" panose="020B0604020202020204" pitchFamily="34" charset="0"/>
              </a:rPr>
              <a:t>c</a:t>
            </a:r>
            <a:r>
              <a:rPr lang="en-US" sz="1600" kern="0" dirty="0">
                <a:cs typeface="Arial" panose="020B0604020202020204" pitchFamily="34" charset="0"/>
              </a:rPr>
              <a:t>om</a:t>
            </a:r>
            <a:r>
              <a:rPr lang="en-US" sz="1600" kern="0" spc="-5" dirty="0">
                <a:cs typeface="Arial" panose="020B0604020202020204" pitchFamily="34" charset="0"/>
              </a:rPr>
              <a:t>p</a:t>
            </a:r>
            <a:r>
              <a:rPr lang="en-US" sz="1600" kern="0" dirty="0">
                <a:cs typeface="Arial" panose="020B0604020202020204" pitchFamily="34" charset="0"/>
              </a:rPr>
              <a:t>eten</a:t>
            </a:r>
            <a:r>
              <a:rPr lang="en-US" sz="1600" kern="0" spc="-5" dirty="0">
                <a:cs typeface="Arial" panose="020B0604020202020204" pitchFamily="34" charset="0"/>
              </a:rPr>
              <a:t>c</a:t>
            </a:r>
            <a:r>
              <a:rPr lang="en-US" sz="1600" kern="0" dirty="0">
                <a:cs typeface="Arial" panose="020B0604020202020204" pitchFamily="34" charset="0"/>
              </a:rPr>
              <a:t>e</a:t>
            </a:r>
            <a:r>
              <a:rPr lang="en-US" sz="1600" kern="0" spc="5" dirty="0">
                <a:cs typeface="Arial" panose="020B0604020202020204" pitchFamily="34" charset="0"/>
              </a:rPr>
              <a:t> </a:t>
            </a:r>
            <a:r>
              <a:rPr lang="en-US" sz="1600" kern="0" dirty="0">
                <a:cs typeface="Arial" panose="020B0604020202020204" pitchFamily="34" charset="0"/>
              </a:rPr>
              <a:t>must</a:t>
            </a:r>
            <a:r>
              <a:rPr lang="en-US" sz="1600" kern="0" spc="-15" dirty="0">
                <a:cs typeface="Arial" panose="020B0604020202020204" pitchFamily="34" charset="0"/>
              </a:rPr>
              <a:t> </a:t>
            </a:r>
            <a:r>
              <a:rPr lang="en-US" sz="1600" kern="0" spc="-5" dirty="0">
                <a:cs typeface="Arial" panose="020B0604020202020204" pitchFamily="34" charset="0"/>
              </a:rPr>
              <a:t>b</a:t>
            </a:r>
            <a:r>
              <a:rPr lang="en-US" sz="1600" kern="0" dirty="0">
                <a:cs typeface="Arial" panose="020B0604020202020204" pitchFamily="34" charset="0"/>
              </a:rPr>
              <a:t>e</a:t>
            </a:r>
            <a:r>
              <a:rPr lang="en-US" sz="1600" kern="0" spc="5" dirty="0">
                <a:cs typeface="Arial" panose="020B0604020202020204" pitchFamily="34" charset="0"/>
              </a:rPr>
              <a:t> </a:t>
            </a:r>
            <a:r>
              <a:rPr lang="en-US" sz="1600" kern="0" dirty="0">
                <a:cs typeface="Arial" panose="020B0604020202020204" pitchFamily="34" charset="0"/>
              </a:rPr>
              <a:t>a gu</a:t>
            </a:r>
            <a:r>
              <a:rPr lang="en-US" sz="1600" kern="0" spc="20" dirty="0">
                <a:cs typeface="Arial" panose="020B0604020202020204" pitchFamily="34" charset="0"/>
              </a:rPr>
              <a:t>i</a:t>
            </a:r>
            <a:r>
              <a:rPr lang="en-US" sz="1600" kern="0" spc="-15" dirty="0">
                <a:cs typeface="Arial" panose="020B0604020202020204" pitchFamily="34" charset="0"/>
              </a:rPr>
              <a:t>d</a:t>
            </a:r>
            <a:r>
              <a:rPr lang="en-US" sz="1600" kern="0" spc="10" dirty="0">
                <a:cs typeface="Arial" panose="020B0604020202020204" pitchFamily="34" charset="0"/>
              </a:rPr>
              <a:t>i</a:t>
            </a:r>
            <a:r>
              <a:rPr lang="en-US" sz="1600" kern="0" dirty="0">
                <a:cs typeface="Arial" panose="020B0604020202020204" pitchFamily="34" charset="0"/>
              </a:rPr>
              <a:t>ng </a:t>
            </a:r>
            <a:r>
              <a:rPr lang="en-US" sz="1600" kern="0" spc="-5" dirty="0">
                <a:cs typeface="Arial" panose="020B0604020202020204" pitchFamily="34" charset="0"/>
              </a:rPr>
              <a:t>pr</a:t>
            </a:r>
            <a:r>
              <a:rPr lang="en-US" sz="1600" kern="0" spc="20" dirty="0">
                <a:cs typeface="Arial" panose="020B0604020202020204" pitchFamily="34" charset="0"/>
              </a:rPr>
              <a:t>i</a:t>
            </a:r>
            <a:r>
              <a:rPr lang="en-US" sz="1600" kern="0" dirty="0">
                <a:cs typeface="Arial" panose="020B0604020202020204" pitchFamily="34" charset="0"/>
              </a:rPr>
              <a:t>n</a:t>
            </a:r>
            <a:r>
              <a:rPr lang="en-US" sz="1600" kern="0" spc="-5" dirty="0">
                <a:cs typeface="Arial" panose="020B0604020202020204" pitchFamily="34" charset="0"/>
              </a:rPr>
              <a:t>c</a:t>
            </a:r>
            <a:r>
              <a:rPr lang="en-US" sz="1600" kern="0" spc="10" dirty="0">
                <a:cs typeface="Arial" panose="020B0604020202020204" pitchFamily="34" charset="0"/>
              </a:rPr>
              <a:t>i</a:t>
            </a:r>
            <a:r>
              <a:rPr lang="en-US" sz="1600" kern="0" spc="-5" dirty="0">
                <a:cs typeface="Arial" panose="020B0604020202020204" pitchFamily="34" charset="0"/>
              </a:rPr>
              <a:t>p</a:t>
            </a:r>
            <a:r>
              <a:rPr lang="en-US" sz="1600" kern="0" dirty="0">
                <a:cs typeface="Arial" panose="020B0604020202020204" pitchFamily="34" charset="0"/>
              </a:rPr>
              <a:t>le that ensu</a:t>
            </a:r>
            <a:r>
              <a:rPr lang="en-US" sz="1600" kern="0" spc="-5" dirty="0">
                <a:cs typeface="Arial" panose="020B0604020202020204" pitchFamily="34" charset="0"/>
              </a:rPr>
              <a:t>r</a:t>
            </a:r>
            <a:r>
              <a:rPr lang="en-US" sz="1600" kern="0" dirty="0">
                <a:cs typeface="Arial" panose="020B0604020202020204" pitchFamily="34" charset="0"/>
              </a:rPr>
              <a:t>es</a:t>
            </a:r>
            <a:r>
              <a:rPr lang="en-US" sz="1600" kern="0" spc="5" dirty="0">
                <a:cs typeface="Arial" panose="020B0604020202020204" pitchFamily="34" charset="0"/>
              </a:rPr>
              <a:t> </a:t>
            </a:r>
            <a:r>
              <a:rPr lang="en-US" sz="1600" kern="0" dirty="0">
                <a:cs typeface="Arial" panose="020B0604020202020204" pitchFamily="34" charset="0"/>
              </a:rPr>
              <a:t>that</a:t>
            </a:r>
            <a:r>
              <a:rPr lang="en-US" sz="1600" kern="0" spc="-15" dirty="0">
                <a:cs typeface="Arial" panose="020B0604020202020204" pitchFamily="34" charset="0"/>
              </a:rPr>
              <a:t> </a:t>
            </a:r>
            <a:r>
              <a:rPr lang="en-US" sz="1600" kern="0" dirty="0">
                <a:cs typeface="Arial" panose="020B0604020202020204" pitchFamily="34" charset="0"/>
              </a:rPr>
              <a:t>se</a:t>
            </a:r>
            <a:r>
              <a:rPr lang="en-US" sz="1600" kern="0" spc="-5" dirty="0">
                <a:cs typeface="Arial" panose="020B0604020202020204" pitchFamily="34" charset="0"/>
              </a:rPr>
              <a:t>r</a:t>
            </a:r>
            <a:r>
              <a:rPr lang="en-US" sz="1600" kern="0" spc="25" dirty="0">
                <a:cs typeface="Arial" panose="020B0604020202020204" pitchFamily="34" charset="0"/>
              </a:rPr>
              <a:t>v</a:t>
            </a:r>
            <a:r>
              <a:rPr lang="en-US" sz="1600" kern="0" spc="10" dirty="0">
                <a:cs typeface="Arial" panose="020B0604020202020204" pitchFamily="34" charset="0"/>
              </a:rPr>
              <a:t>i</a:t>
            </a:r>
            <a:r>
              <a:rPr lang="en-US" sz="1600" kern="0" spc="-5" dirty="0">
                <a:cs typeface="Arial" panose="020B0604020202020204" pitchFamily="34" charset="0"/>
              </a:rPr>
              <a:t>c</a:t>
            </a:r>
            <a:r>
              <a:rPr lang="en-US" sz="1600" kern="0" dirty="0">
                <a:cs typeface="Arial" panose="020B0604020202020204" pitchFamily="34" charset="0"/>
              </a:rPr>
              <a:t>es</a:t>
            </a:r>
            <a:r>
              <a:rPr lang="en-US" sz="1600" kern="0" spc="-40" dirty="0">
                <a:cs typeface="Arial" panose="020B0604020202020204" pitchFamily="34" charset="0"/>
              </a:rPr>
              <a:t> </a:t>
            </a:r>
            <a:r>
              <a:rPr lang="en-US" sz="1600" kern="0" dirty="0">
                <a:cs typeface="Arial" panose="020B0604020202020204" pitchFamily="34" charset="0"/>
              </a:rPr>
              <a:t>a</a:t>
            </a:r>
            <a:r>
              <a:rPr lang="en-US" sz="1600" kern="0" spc="-5" dirty="0">
                <a:cs typeface="Arial" panose="020B0604020202020204" pitchFamily="34" charset="0"/>
              </a:rPr>
              <a:t>r</a:t>
            </a:r>
            <a:r>
              <a:rPr lang="en-US" sz="1600" kern="0" dirty="0">
                <a:cs typeface="Arial" panose="020B0604020202020204" pitchFamily="34" charset="0"/>
              </a:rPr>
              <a:t>e</a:t>
            </a:r>
            <a:r>
              <a:rPr lang="en-US" sz="1600" kern="0" spc="5" dirty="0">
                <a:cs typeface="Arial" panose="020B0604020202020204" pitchFamily="34" charset="0"/>
              </a:rPr>
              <a:t> </a:t>
            </a:r>
            <a:r>
              <a:rPr lang="en-US" sz="1600" kern="0" spc="-5" dirty="0">
                <a:cs typeface="Arial" panose="020B0604020202020204" pitchFamily="34" charset="0"/>
              </a:rPr>
              <a:t>c</a:t>
            </a:r>
            <a:r>
              <a:rPr lang="en-US" sz="1600" kern="0" dirty="0">
                <a:cs typeface="Arial" panose="020B0604020202020204" pitchFamily="34" charset="0"/>
              </a:rPr>
              <a:t>ultu</a:t>
            </a:r>
            <a:r>
              <a:rPr lang="en-US" sz="1600" kern="0" spc="-5" dirty="0">
                <a:cs typeface="Arial" panose="020B0604020202020204" pitchFamily="34" charset="0"/>
              </a:rPr>
              <a:t>r</a:t>
            </a:r>
            <a:r>
              <a:rPr lang="en-US" sz="1600" kern="0" dirty="0">
                <a:cs typeface="Arial" panose="020B0604020202020204" pitchFamily="34" charset="0"/>
              </a:rPr>
              <a:t>ally sens</a:t>
            </a:r>
            <a:r>
              <a:rPr lang="en-US" sz="1600" kern="0" spc="20" dirty="0">
                <a:cs typeface="Arial" panose="020B0604020202020204" pitchFamily="34" charset="0"/>
              </a:rPr>
              <a:t>i</a:t>
            </a:r>
            <a:r>
              <a:rPr lang="en-US" sz="1600" kern="0" spc="-10" dirty="0">
                <a:cs typeface="Arial" panose="020B0604020202020204" pitchFamily="34" charset="0"/>
              </a:rPr>
              <a:t>t</a:t>
            </a:r>
            <a:r>
              <a:rPr lang="en-US" sz="1600" kern="0" spc="10" dirty="0">
                <a:cs typeface="Arial" panose="020B0604020202020204" pitchFamily="34" charset="0"/>
              </a:rPr>
              <a:t>i</a:t>
            </a:r>
            <a:r>
              <a:rPr lang="en-US" sz="1600" kern="0" dirty="0">
                <a:cs typeface="Arial" panose="020B0604020202020204" pitchFamily="34" charset="0"/>
              </a:rPr>
              <a:t>ve</a:t>
            </a:r>
            <a:r>
              <a:rPr lang="en-US" sz="1600" kern="0" spc="-45" dirty="0">
                <a:cs typeface="Arial" panose="020B0604020202020204" pitchFamily="34" charset="0"/>
              </a:rPr>
              <a:t> </a:t>
            </a:r>
            <a:r>
              <a:rPr lang="en-US" sz="1600" kern="0" dirty="0">
                <a:cs typeface="Arial" panose="020B0604020202020204" pitchFamily="34" charset="0"/>
              </a:rPr>
              <a:t>and</a:t>
            </a:r>
            <a:r>
              <a:rPr lang="en-US" sz="1600" kern="0" spc="-5" dirty="0">
                <a:cs typeface="Arial" panose="020B0604020202020204" pitchFamily="34" charset="0"/>
              </a:rPr>
              <a:t> pr</a:t>
            </a:r>
            <a:r>
              <a:rPr lang="en-US" sz="1600" kern="0" dirty="0">
                <a:cs typeface="Arial" panose="020B0604020202020204" pitchFamily="34" charset="0"/>
              </a:rPr>
              <a:t>o</a:t>
            </a:r>
            <a:r>
              <a:rPr lang="en-US" sz="1600" kern="0" spc="25" dirty="0">
                <a:cs typeface="Arial" panose="020B0604020202020204" pitchFamily="34" charset="0"/>
              </a:rPr>
              <a:t>v</a:t>
            </a:r>
            <a:r>
              <a:rPr lang="en-US" sz="1600" kern="0" spc="10" dirty="0">
                <a:cs typeface="Arial" panose="020B0604020202020204" pitchFamily="34" charset="0"/>
              </a:rPr>
              <a:t>i</a:t>
            </a:r>
            <a:r>
              <a:rPr lang="en-US" sz="1600" kern="0" dirty="0">
                <a:cs typeface="Arial" panose="020B0604020202020204" pitchFamily="34" charset="0"/>
              </a:rPr>
              <a:t>des</a:t>
            </a:r>
            <a:r>
              <a:rPr lang="en-US" sz="1600" kern="0" spc="-30" dirty="0">
                <a:cs typeface="Arial" panose="020B0604020202020204" pitchFamily="34" charset="0"/>
              </a:rPr>
              <a:t> </a:t>
            </a:r>
            <a:r>
              <a:rPr lang="en-US" sz="1600" kern="0" dirty="0">
                <a:cs typeface="Arial" panose="020B0604020202020204" pitchFamily="34" charset="0"/>
              </a:rPr>
              <a:t>a</a:t>
            </a:r>
            <a:r>
              <a:rPr lang="en-US" sz="1600" kern="0" spc="-5" dirty="0">
                <a:cs typeface="Arial" panose="020B0604020202020204" pitchFamily="34" charset="0"/>
              </a:rPr>
              <a:t>ppr</a:t>
            </a:r>
            <a:r>
              <a:rPr lang="en-US" sz="1600" kern="0" dirty="0">
                <a:cs typeface="Arial" panose="020B0604020202020204" pitchFamily="34" charset="0"/>
              </a:rPr>
              <a:t>o</a:t>
            </a:r>
            <a:r>
              <a:rPr lang="en-US" sz="1600" kern="0" spc="-5" dirty="0">
                <a:cs typeface="Arial" panose="020B0604020202020204" pitchFamily="34" charset="0"/>
              </a:rPr>
              <a:t>pr</a:t>
            </a:r>
            <a:r>
              <a:rPr lang="en-US" sz="1600" kern="0" spc="20" dirty="0">
                <a:cs typeface="Arial" panose="020B0604020202020204" pitchFamily="34" charset="0"/>
              </a:rPr>
              <a:t>i</a:t>
            </a:r>
            <a:r>
              <a:rPr lang="en-US" sz="1600" kern="0" dirty="0">
                <a:cs typeface="Arial" panose="020B0604020202020204" pitchFamily="34" charset="0"/>
              </a:rPr>
              <a:t>ate </a:t>
            </a:r>
            <a:r>
              <a:rPr lang="en-US" sz="1600" kern="0" spc="-5" dirty="0">
                <a:cs typeface="Arial" panose="020B0604020202020204" pitchFamily="34" charset="0"/>
              </a:rPr>
              <a:t>pr</a:t>
            </a:r>
            <a:r>
              <a:rPr lang="en-US" sz="1600" kern="0" dirty="0">
                <a:cs typeface="Arial" panose="020B0604020202020204" pitchFamily="34" charset="0"/>
              </a:rPr>
              <a:t>e</a:t>
            </a:r>
            <a:r>
              <a:rPr lang="en-US" sz="1600" kern="0" spc="25" dirty="0">
                <a:cs typeface="Arial" panose="020B0604020202020204" pitchFamily="34" charset="0"/>
              </a:rPr>
              <a:t>v</a:t>
            </a:r>
            <a:r>
              <a:rPr lang="en-US" sz="1600" kern="0" dirty="0">
                <a:cs typeface="Arial" panose="020B0604020202020204" pitchFamily="34" charset="0"/>
              </a:rPr>
              <a:t>ent</a:t>
            </a:r>
            <a:r>
              <a:rPr lang="en-US" sz="1600" kern="0" spc="10" dirty="0">
                <a:cs typeface="Arial" panose="020B0604020202020204" pitchFamily="34" charset="0"/>
              </a:rPr>
              <a:t>i</a:t>
            </a:r>
            <a:r>
              <a:rPr lang="en-US" sz="1600" kern="0" dirty="0">
                <a:cs typeface="Arial" panose="020B0604020202020204" pitchFamily="34" charset="0"/>
              </a:rPr>
              <a:t>on,</a:t>
            </a:r>
            <a:r>
              <a:rPr lang="en-US" sz="1600" kern="0" spc="-50" dirty="0">
                <a:cs typeface="Arial" panose="020B0604020202020204" pitchFamily="34" charset="0"/>
              </a:rPr>
              <a:t> </a:t>
            </a:r>
            <a:r>
              <a:rPr lang="en-US" sz="1600" kern="0" dirty="0">
                <a:cs typeface="Arial" panose="020B0604020202020204" pitchFamily="34" charset="0"/>
              </a:rPr>
              <a:t>out</a:t>
            </a:r>
            <a:r>
              <a:rPr lang="en-US" sz="1600" kern="0" spc="-5" dirty="0">
                <a:cs typeface="Arial" panose="020B0604020202020204" pitchFamily="34" charset="0"/>
              </a:rPr>
              <a:t>r</a:t>
            </a:r>
            <a:r>
              <a:rPr lang="en-US" sz="1600" kern="0" dirty="0">
                <a:cs typeface="Arial" panose="020B0604020202020204" pitchFamily="34" charset="0"/>
              </a:rPr>
              <a:t>ea</a:t>
            </a:r>
            <a:r>
              <a:rPr lang="en-US" sz="1600" kern="0" spc="-5" dirty="0">
                <a:cs typeface="Arial" panose="020B0604020202020204" pitchFamily="34" charset="0"/>
              </a:rPr>
              <a:t>c</a:t>
            </a:r>
            <a:r>
              <a:rPr lang="en-US" sz="1600" kern="0" dirty="0">
                <a:cs typeface="Arial" panose="020B0604020202020204" pitchFamily="34" charset="0"/>
              </a:rPr>
              <a:t>h, assessment and</a:t>
            </a:r>
            <a:r>
              <a:rPr lang="en-US" sz="1600" kern="0" spc="-5" dirty="0">
                <a:cs typeface="Arial" panose="020B0604020202020204" pitchFamily="34" charset="0"/>
              </a:rPr>
              <a:t> </a:t>
            </a:r>
            <a:r>
              <a:rPr lang="en-US" sz="1600" kern="0" spc="20" dirty="0">
                <a:cs typeface="Arial" panose="020B0604020202020204" pitchFamily="34" charset="0"/>
              </a:rPr>
              <a:t>i</a:t>
            </a:r>
            <a:r>
              <a:rPr lang="en-US" sz="1600" kern="0" dirty="0">
                <a:cs typeface="Arial" panose="020B0604020202020204" pitchFamily="34" charset="0"/>
              </a:rPr>
              <a:t>nte</a:t>
            </a:r>
            <a:r>
              <a:rPr lang="en-US" sz="1600" kern="0" spc="-15" dirty="0">
                <a:cs typeface="Arial" panose="020B0604020202020204" pitchFamily="34" charset="0"/>
              </a:rPr>
              <a:t>r</a:t>
            </a:r>
            <a:r>
              <a:rPr lang="en-US" sz="1600" kern="0" spc="10" dirty="0">
                <a:cs typeface="Arial" panose="020B0604020202020204" pitchFamily="34" charset="0"/>
              </a:rPr>
              <a:t>v</a:t>
            </a:r>
            <a:r>
              <a:rPr lang="en-US" sz="1600" kern="0" dirty="0">
                <a:cs typeface="Arial" panose="020B0604020202020204" pitchFamily="34" charset="0"/>
              </a:rPr>
              <a:t>en</a:t>
            </a:r>
            <a:r>
              <a:rPr lang="en-US" sz="1600" kern="0" spc="-10" dirty="0">
                <a:cs typeface="Arial" panose="020B0604020202020204" pitchFamily="34" charset="0"/>
              </a:rPr>
              <a:t>t</a:t>
            </a:r>
            <a:r>
              <a:rPr lang="en-US" sz="1600" kern="0" spc="10" dirty="0">
                <a:cs typeface="Arial" panose="020B0604020202020204" pitchFamily="34" charset="0"/>
              </a:rPr>
              <a:t>i</a:t>
            </a:r>
            <a:r>
              <a:rPr lang="en-US" sz="1600" kern="0" dirty="0">
                <a:cs typeface="Arial" panose="020B0604020202020204" pitchFamily="34" charset="0"/>
              </a:rPr>
              <a:t>on.</a:t>
            </a:r>
            <a:endParaRPr lang="en-US" sz="1600" kern="0" dirty="0">
              <a:cs typeface="Arial" panose="020B0604020202020204" pitchFamily="34" charset="0"/>
            </a:endParaRPr>
          </a:p>
        </p:txBody>
      </p:sp>
    </p:spTree>
    <p:extLst>
      <p:ext uri="{BB962C8B-B14F-4D97-AF65-F5344CB8AC3E}">
        <p14:creationId xmlns:p14="http://schemas.microsoft.com/office/powerpoint/2010/main" val="368884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063" y="1389051"/>
            <a:ext cx="3537922" cy="495590"/>
          </a:xfrm>
        </p:spPr>
        <p:txBody>
          <a:bodyPr>
            <a:noAutofit/>
          </a:bodyPr>
          <a:lstStyle/>
          <a:p>
            <a:r>
              <a:rPr lang="en-US" sz="3200" dirty="0">
                <a:latin typeface="+mn-lt"/>
              </a:rPr>
              <a:t>Cultural Competence</a:t>
            </a:r>
            <a:endParaRPr lang="en-US" sz="3200" dirty="0">
              <a:latin typeface="+mn-lt"/>
            </a:endParaRPr>
          </a:p>
        </p:txBody>
      </p:sp>
      <p:sp>
        <p:nvSpPr>
          <p:cNvPr id="3" name="Subtitle 2"/>
          <p:cNvSpPr txBox="1">
            <a:spLocks/>
          </p:cNvSpPr>
          <p:nvPr/>
        </p:nvSpPr>
        <p:spPr>
          <a:xfrm>
            <a:off x="336063" y="2589637"/>
            <a:ext cx="8165763" cy="12773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set of consistent behaviors, attitudes, and policies that come together in a organization, agency, or among professionals that enables effective work in cross-cultural situations. </a:t>
            </a:r>
          </a:p>
          <a:p>
            <a:pPr lvl="0"/>
            <a:r>
              <a:rPr lang="en-US" sz="1600" spc="-5" dirty="0">
                <a:cs typeface="Arial" panose="020B0604020202020204" pitchFamily="34" charset="0"/>
              </a:rPr>
              <a:t>Th</a:t>
            </a:r>
            <a:r>
              <a:rPr lang="en-US" sz="1600" dirty="0">
                <a:cs typeface="Arial" panose="020B0604020202020204" pitchFamily="34" charset="0"/>
              </a:rPr>
              <a:t>e</a:t>
            </a:r>
            <a:r>
              <a:rPr lang="en-US" sz="1600" spc="-10" dirty="0">
                <a:cs typeface="Arial" panose="020B0604020202020204" pitchFamily="34" charset="0"/>
              </a:rPr>
              <a:t> </a:t>
            </a:r>
            <a:r>
              <a:rPr lang="en-US" sz="1600" spc="-5" dirty="0">
                <a:cs typeface="Arial" panose="020B0604020202020204" pitchFamily="34" charset="0"/>
              </a:rPr>
              <a:t>abilit</a:t>
            </a:r>
            <a:r>
              <a:rPr lang="en-US" sz="1600" dirty="0">
                <a:cs typeface="Arial" panose="020B0604020202020204" pitchFamily="34" charset="0"/>
              </a:rPr>
              <a:t>y</a:t>
            </a:r>
            <a:r>
              <a:rPr lang="en-US" sz="1600" spc="-10" dirty="0">
                <a:cs typeface="Arial" panose="020B0604020202020204" pitchFamily="34" charset="0"/>
              </a:rPr>
              <a:t> </a:t>
            </a:r>
            <a:r>
              <a:rPr lang="en-US" sz="1600" spc="-5" dirty="0">
                <a:cs typeface="Arial" panose="020B0604020202020204" pitchFamily="34" charset="0"/>
              </a:rPr>
              <a:t>t</a:t>
            </a:r>
            <a:r>
              <a:rPr lang="en-US" sz="1600" dirty="0">
                <a:cs typeface="Arial" panose="020B0604020202020204" pitchFamily="34" charset="0"/>
              </a:rPr>
              <a:t>o</a:t>
            </a:r>
            <a:r>
              <a:rPr lang="en-US" sz="1600" spc="-10" dirty="0">
                <a:cs typeface="Arial" panose="020B0604020202020204" pitchFamily="34" charset="0"/>
              </a:rPr>
              <a:t> r</a:t>
            </a:r>
            <a:r>
              <a:rPr lang="en-US" sz="1600" dirty="0">
                <a:cs typeface="Arial" panose="020B0604020202020204" pitchFamily="34" charset="0"/>
              </a:rPr>
              <a:t>e</a:t>
            </a:r>
            <a:r>
              <a:rPr lang="en-US" sz="1600" spc="-5" dirty="0">
                <a:cs typeface="Arial" panose="020B0604020202020204" pitchFamily="34" charset="0"/>
              </a:rPr>
              <a:t>lat</a:t>
            </a:r>
            <a:r>
              <a:rPr lang="en-US" sz="1600" dirty="0">
                <a:cs typeface="Arial" panose="020B0604020202020204" pitchFamily="34" charset="0"/>
              </a:rPr>
              <a:t>e</a:t>
            </a:r>
            <a:r>
              <a:rPr lang="en-US" sz="1600" spc="-10" dirty="0">
                <a:cs typeface="Arial" panose="020B0604020202020204" pitchFamily="34" charset="0"/>
              </a:rPr>
              <a:t> </a:t>
            </a:r>
            <a:r>
              <a:rPr lang="en-US" sz="1600" dirty="0">
                <a:cs typeface="Arial" panose="020B0604020202020204" pitchFamily="34" charset="0"/>
              </a:rPr>
              <a:t>effec</a:t>
            </a:r>
            <a:r>
              <a:rPr lang="en-US" sz="1600" spc="-5" dirty="0">
                <a:cs typeface="Arial" panose="020B0604020202020204" pitchFamily="34" charset="0"/>
              </a:rPr>
              <a:t>ti</a:t>
            </a:r>
            <a:r>
              <a:rPr lang="en-US" sz="1600" spc="5" dirty="0">
                <a:cs typeface="Arial" panose="020B0604020202020204" pitchFamily="34" charset="0"/>
              </a:rPr>
              <a:t>v</a:t>
            </a:r>
            <a:r>
              <a:rPr lang="en-US" sz="1600" spc="-15" dirty="0">
                <a:cs typeface="Arial" panose="020B0604020202020204" pitchFamily="34" charset="0"/>
              </a:rPr>
              <a:t>e</a:t>
            </a:r>
            <a:r>
              <a:rPr lang="en-US" sz="1600" spc="-5" dirty="0">
                <a:cs typeface="Arial" panose="020B0604020202020204" pitchFamily="34" charset="0"/>
              </a:rPr>
              <a:t>l</a:t>
            </a:r>
            <a:r>
              <a:rPr lang="en-US" sz="1600" dirty="0">
                <a:cs typeface="Arial" panose="020B0604020202020204" pitchFamily="34" charset="0"/>
              </a:rPr>
              <a:t>y</a:t>
            </a:r>
            <a:r>
              <a:rPr lang="en-US" sz="1600" spc="-45" dirty="0">
                <a:cs typeface="Arial" panose="020B0604020202020204" pitchFamily="34" charset="0"/>
              </a:rPr>
              <a:t> </a:t>
            </a:r>
            <a:r>
              <a:rPr lang="en-US" sz="1600" spc="-5" dirty="0">
                <a:cs typeface="Arial" panose="020B0604020202020204" pitchFamily="34" charset="0"/>
              </a:rPr>
              <a:t>t</a:t>
            </a:r>
            <a:r>
              <a:rPr lang="en-US" sz="1600" dirty="0">
                <a:cs typeface="Arial" panose="020B0604020202020204" pitchFamily="34" charset="0"/>
              </a:rPr>
              <a:t>o</a:t>
            </a:r>
            <a:r>
              <a:rPr lang="en-US" sz="1600" spc="-10" dirty="0">
                <a:cs typeface="Arial" panose="020B0604020202020204" pitchFamily="34" charset="0"/>
              </a:rPr>
              <a:t> </a:t>
            </a:r>
            <a:r>
              <a:rPr lang="en-US" sz="1600" spc="-5" dirty="0">
                <a:cs typeface="Arial" panose="020B0604020202020204" pitchFamily="34" charset="0"/>
              </a:rPr>
              <a:t>indi</a:t>
            </a:r>
            <a:r>
              <a:rPr lang="en-US" sz="1600" spc="5" dirty="0">
                <a:cs typeface="Arial" panose="020B0604020202020204" pitchFamily="34" charset="0"/>
              </a:rPr>
              <a:t>v</a:t>
            </a:r>
            <a:r>
              <a:rPr lang="en-US" sz="1600" spc="-5" dirty="0">
                <a:cs typeface="Arial" panose="020B0604020202020204" pitchFamily="34" charset="0"/>
              </a:rPr>
              <a:t>idual</a:t>
            </a:r>
            <a:r>
              <a:rPr lang="en-US" sz="1600" dirty="0">
                <a:cs typeface="Arial" panose="020B0604020202020204" pitchFamily="34" charset="0"/>
              </a:rPr>
              <a:t>s</a:t>
            </a:r>
            <a:r>
              <a:rPr lang="en-US" sz="1600" spc="-5" dirty="0">
                <a:cs typeface="Arial" panose="020B0604020202020204" pitchFamily="34" charset="0"/>
              </a:rPr>
              <a:t> </a:t>
            </a:r>
            <a:r>
              <a:rPr lang="en-US" sz="1600" dirty="0">
                <a:cs typeface="Arial" panose="020B0604020202020204" pitchFamily="34" charset="0"/>
              </a:rPr>
              <a:t>f</a:t>
            </a:r>
            <a:r>
              <a:rPr lang="en-US" sz="1600" spc="-10" dirty="0">
                <a:cs typeface="Arial" panose="020B0604020202020204" pitchFamily="34" charset="0"/>
              </a:rPr>
              <a:t>r</a:t>
            </a:r>
            <a:r>
              <a:rPr lang="en-US" sz="1600" dirty="0">
                <a:cs typeface="Arial" panose="020B0604020202020204" pitchFamily="34" charset="0"/>
              </a:rPr>
              <a:t>om </a:t>
            </a:r>
            <a:r>
              <a:rPr lang="en-US" sz="1600" spc="5" dirty="0">
                <a:cs typeface="Arial" panose="020B0604020202020204" pitchFamily="34" charset="0"/>
              </a:rPr>
              <a:t>v</a:t>
            </a:r>
            <a:r>
              <a:rPr lang="en-US" sz="1600" spc="-5" dirty="0">
                <a:cs typeface="Arial" panose="020B0604020202020204" pitchFamily="34" charset="0"/>
              </a:rPr>
              <a:t>a</a:t>
            </a:r>
            <a:r>
              <a:rPr lang="en-US" sz="1600" spc="-10" dirty="0">
                <a:cs typeface="Arial" panose="020B0604020202020204" pitchFamily="34" charset="0"/>
              </a:rPr>
              <a:t>r</a:t>
            </a:r>
            <a:r>
              <a:rPr lang="en-US" sz="1600" spc="-5" dirty="0">
                <a:cs typeface="Arial" panose="020B0604020202020204" pitchFamily="34" charset="0"/>
              </a:rPr>
              <a:t>i</a:t>
            </a:r>
            <a:r>
              <a:rPr lang="en-US" sz="1600" dirty="0">
                <a:cs typeface="Arial" panose="020B0604020202020204" pitchFamily="34" charset="0"/>
              </a:rPr>
              <a:t>o</a:t>
            </a:r>
            <a:r>
              <a:rPr lang="en-US" sz="1600" spc="-5" dirty="0">
                <a:cs typeface="Arial" panose="020B0604020202020204" pitchFamily="34" charset="0"/>
              </a:rPr>
              <a:t>u</a:t>
            </a:r>
            <a:r>
              <a:rPr lang="en-US" sz="1600" dirty="0">
                <a:cs typeface="Arial" panose="020B0604020202020204" pitchFamily="34" charset="0"/>
              </a:rPr>
              <a:t>s</a:t>
            </a:r>
            <a:r>
              <a:rPr lang="en-US" sz="1600" spc="-15" dirty="0">
                <a:cs typeface="Arial" panose="020B0604020202020204" pitchFamily="34" charset="0"/>
              </a:rPr>
              <a:t> </a:t>
            </a:r>
            <a:r>
              <a:rPr lang="en-US" sz="1600" spc="-5" dirty="0">
                <a:cs typeface="Arial" panose="020B0604020202020204" pitchFamily="34" charset="0"/>
              </a:rPr>
              <a:t>g</a:t>
            </a:r>
            <a:r>
              <a:rPr lang="en-US" sz="1600" spc="-10" dirty="0">
                <a:cs typeface="Arial" panose="020B0604020202020204" pitchFamily="34" charset="0"/>
              </a:rPr>
              <a:t>r</a:t>
            </a:r>
            <a:r>
              <a:rPr lang="en-US" sz="1600" dirty="0">
                <a:cs typeface="Arial" panose="020B0604020202020204" pitchFamily="34" charset="0"/>
              </a:rPr>
              <a:t>o</a:t>
            </a:r>
            <a:r>
              <a:rPr lang="en-US" sz="1600" spc="-5" dirty="0">
                <a:cs typeface="Arial" panose="020B0604020202020204" pitchFamily="34" charset="0"/>
              </a:rPr>
              <a:t>up</a:t>
            </a:r>
            <a:r>
              <a:rPr lang="en-US" sz="1600" dirty="0">
                <a:cs typeface="Arial" panose="020B0604020202020204" pitchFamily="34" charset="0"/>
              </a:rPr>
              <a:t>s</a:t>
            </a:r>
            <a:r>
              <a:rPr lang="en-US" sz="1600" spc="-5" dirty="0">
                <a:cs typeface="Arial" panose="020B0604020202020204" pitchFamily="34" charset="0"/>
              </a:rPr>
              <a:t> an</a:t>
            </a:r>
            <a:r>
              <a:rPr lang="en-US" sz="1600" dirty="0">
                <a:cs typeface="Arial" panose="020B0604020202020204" pitchFamily="34" charset="0"/>
              </a:rPr>
              <a:t>d</a:t>
            </a:r>
            <a:r>
              <a:rPr lang="en-US" sz="1600" spc="10" dirty="0">
                <a:cs typeface="Arial" panose="020B0604020202020204" pitchFamily="34" charset="0"/>
              </a:rPr>
              <a:t> </a:t>
            </a:r>
            <a:r>
              <a:rPr lang="en-US" sz="1600" spc="-5" dirty="0">
                <a:cs typeface="Arial" panose="020B0604020202020204" pitchFamily="34" charset="0"/>
              </a:rPr>
              <a:t>ba</a:t>
            </a:r>
            <a:r>
              <a:rPr lang="en-US" sz="1600" dirty="0">
                <a:cs typeface="Arial" panose="020B0604020202020204" pitchFamily="34" charset="0"/>
              </a:rPr>
              <a:t>ck</a:t>
            </a:r>
            <a:r>
              <a:rPr lang="en-US" sz="1600" spc="-5" dirty="0">
                <a:cs typeface="Arial" panose="020B0604020202020204" pitchFamily="34" charset="0"/>
              </a:rPr>
              <a:t>g</a:t>
            </a:r>
            <a:r>
              <a:rPr lang="en-US" sz="1600" spc="-10" dirty="0">
                <a:cs typeface="Arial" panose="020B0604020202020204" pitchFamily="34" charset="0"/>
              </a:rPr>
              <a:t>r</a:t>
            </a:r>
            <a:r>
              <a:rPr lang="en-US" sz="1600" dirty="0">
                <a:cs typeface="Arial" panose="020B0604020202020204" pitchFamily="34" charset="0"/>
              </a:rPr>
              <a:t>o</a:t>
            </a:r>
            <a:r>
              <a:rPr lang="en-US" sz="1600" spc="-5" dirty="0">
                <a:cs typeface="Arial" panose="020B0604020202020204" pitchFamily="34" charset="0"/>
              </a:rPr>
              <a:t>unds.</a:t>
            </a:r>
            <a:endParaRPr lang="en-US" sz="1600" spc="-5" dirty="0">
              <a:cs typeface="Arial" panose="020B0604020202020204" pitchFamily="34" charset="0"/>
            </a:endParaRPr>
          </a:p>
        </p:txBody>
      </p:sp>
    </p:spTree>
    <p:extLst>
      <p:ext uri="{BB962C8B-B14F-4D97-AF65-F5344CB8AC3E}">
        <p14:creationId xmlns:p14="http://schemas.microsoft.com/office/powerpoint/2010/main" val="3349953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063" y="1284349"/>
            <a:ext cx="5282960" cy="495590"/>
          </a:xfrm>
        </p:spPr>
        <p:txBody>
          <a:bodyPr>
            <a:noAutofit/>
          </a:bodyPr>
          <a:lstStyle/>
          <a:p>
            <a:r>
              <a:rPr lang="en-US" sz="3200" dirty="0">
                <a:latin typeface="+mn-lt"/>
              </a:rPr>
              <a:t>5 Levels of Cultural Competence</a:t>
            </a:r>
            <a:endParaRPr lang="en-US" sz="3200" dirty="0">
              <a:latin typeface="+mn-lt"/>
            </a:endParaRPr>
          </a:p>
        </p:txBody>
      </p:sp>
      <p:sp>
        <p:nvSpPr>
          <p:cNvPr id="3" name="Subtitle 2"/>
          <p:cNvSpPr txBox="1">
            <a:spLocks/>
          </p:cNvSpPr>
          <p:nvPr/>
        </p:nvSpPr>
        <p:spPr>
          <a:xfrm>
            <a:off x="336063" y="2247610"/>
            <a:ext cx="8654374" cy="23941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0" marR="12700" lvl="0" indent="0" fontAlgn="base">
              <a:spcBef>
                <a:spcPts val="480"/>
              </a:spcBef>
              <a:spcAft>
                <a:spcPts val="480"/>
              </a:spcAft>
              <a:buClr>
                <a:srgbClr val="908B7E"/>
              </a:buClr>
              <a:buNone/>
              <a:tabLst>
                <a:tab pos="354965" algn="l"/>
                <a:tab pos="6299835" algn="l"/>
              </a:tabLst>
            </a:pPr>
            <a:r>
              <a:rPr lang="en-US" sz="1600" b="1" dirty="0">
                <a:cs typeface="Arial" panose="020B0604020202020204" pitchFamily="34" charset="0"/>
              </a:rPr>
              <a:t>Level 1 </a:t>
            </a:r>
            <a:r>
              <a:rPr lang="en-US" sz="1600" dirty="0">
                <a:cs typeface="Arial" panose="020B0604020202020204" pitchFamily="34" charset="0"/>
              </a:rPr>
              <a:t>–</a:t>
            </a:r>
            <a:r>
              <a:rPr lang="en-US" sz="1600" spc="-10" dirty="0">
                <a:cs typeface="Arial" panose="020B0604020202020204" pitchFamily="34" charset="0"/>
              </a:rPr>
              <a:t> </a:t>
            </a:r>
            <a:r>
              <a:rPr lang="en-US" sz="1600" dirty="0">
                <a:cs typeface="Arial" panose="020B0604020202020204" pitchFamily="34" charset="0"/>
              </a:rPr>
              <a:t>No</a:t>
            </a:r>
            <a:r>
              <a:rPr lang="en-US" sz="1600" spc="10" dirty="0">
                <a:cs typeface="Arial" panose="020B0604020202020204" pitchFamily="34" charset="0"/>
              </a:rPr>
              <a:t> </a:t>
            </a:r>
            <a:r>
              <a:rPr lang="en-US" sz="1600" spc="20" dirty="0">
                <a:cs typeface="Arial" panose="020B0604020202020204" pitchFamily="34" charset="0"/>
              </a:rPr>
              <a:t>i</a:t>
            </a:r>
            <a:r>
              <a:rPr lang="en-US" sz="1600" spc="-10" dirty="0">
                <a:cs typeface="Arial" panose="020B0604020202020204" pitchFamily="34" charset="0"/>
              </a:rPr>
              <a:t>n</a:t>
            </a:r>
            <a:r>
              <a:rPr lang="en-US" sz="1600" spc="-5" dirty="0">
                <a:cs typeface="Arial" panose="020B0604020202020204" pitchFamily="34" charset="0"/>
              </a:rPr>
              <a:t>s</a:t>
            </a:r>
            <a:r>
              <a:rPr lang="en-US" sz="1600" spc="20" dirty="0">
                <a:cs typeface="Arial" panose="020B0604020202020204" pitchFamily="34" charset="0"/>
              </a:rPr>
              <a:t>i</a:t>
            </a:r>
            <a:r>
              <a:rPr lang="en-US" sz="1600" dirty="0">
                <a:cs typeface="Arial" panose="020B0604020202020204" pitchFamily="34" charset="0"/>
              </a:rPr>
              <a:t>g</a:t>
            </a:r>
            <a:r>
              <a:rPr lang="en-US" sz="1600" spc="-10" dirty="0">
                <a:cs typeface="Arial" panose="020B0604020202020204" pitchFamily="34" charset="0"/>
              </a:rPr>
              <a:t>h</a:t>
            </a:r>
            <a:r>
              <a:rPr lang="en-US" sz="1600" dirty="0">
                <a:cs typeface="Arial" panose="020B0604020202020204" pitchFamily="34" charset="0"/>
              </a:rPr>
              <a:t>t</a:t>
            </a:r>
            <a:r>
              <a:rPr lang="en-US" sz="1600" spc="-30" dirty="0">
                <a:cs typeface="Arial" panose="020B0604020202020204" pitchFamily="34" charset="0"/>
              </a:rPr>
              <a:t> </a:t>
            </a:r>
            <a:r>
              <a:rPr lang="en-US" sz="1600" spc="-10" dirty="0">
                <a:cs typeface="Arial" panose="020B0604020202020204" pitchFamily="34" charset="0"/>
              </a:rPr>
              <a:t>a</a:t>
            </a:r>
            <a:r>
              <a:rPr lang="en-US" sz="1600" spc="-5" dirty="0">
                <a:cs typeface="Arial" panose="020B0604020202020204" pitchFamily="34" charset="0"/>
              </a:rPr>
              <a:t>bou</a:t>
            </a:r>
            <a:r>
              <a:rPr lang="en-US" sz="1600" dirty="0">
                <a:cs typeface="Arial" panose="020B0604020202020204" pitchFamily="34" charset="0"/>
              </a:rPr>
              <a:t>t</a:t>
            </a:r>
            <a:r>
              <a:rPr lang="en-US" sz="1600" spc="15" dirty="0">
                <a:cs typeface="Arial" panose="020B0604020202020204" pitchFamily="34" charset="0"/>
              </a:rPr>
              <a:t> </a:t>
            </a:r>
            <a:r>
              <a:rPr lang="en-US" sz="1600" spc="-15" dirty="0">
                <a:cs typeface="Arial" panose="020B0604020202020204" pitchFamily="34" charset="0"/>
              </a:rPr>
              <a:t>t</a:t>
            </a:r>
            <a:r>
              <a:rPr lang="en-US" sz="1600" spc="-10" dirty="0">
                <a:cs typeface="Arial" panose="020B0604020202020204" pitchFamily="34" charset="0"/>
              </a:rPr>
              <a:t>h</a:t>
            </a:r>
            <a:r>
              <a:rPr lang="en-US" sz="1600" dirty="0">
                <a:cs typeface="Arial" panose="020B0604020202020204" pitchFamily="34" charset="0"/>
              </a:rPr>
              <a:t>e</a:t>
            </a:r>
            <a:r>
              <a:rPr lang="en-US" sz="1600" spc="20" dirty="0">
                <a:cs typeface="Arial" panose="020B0604020202020204" pitchFamily="34" charset="0"/>
              </a:rPr>
              <a:t> i</a:t>
            </a:r>
            <a:r>
              <a:rPr lang="en-US" sz="1600" spc="-10" dirty="0">
                <a:cs typeface="Arial" panose="020B0604020202020204" pitchFamily="34" charset="0"/>
              </a:rPr>
              <a:t>n</a:t>
            </a:r>
            <a:r>
              <a:rPr lang="en-US" sz="1600" spc="-5" dirty="0">
                <a:cs typeface="Arial" panose="020B0604020202020204" pitchFamily="34" charset="0"/>
              </a:rPr>
              <a:t>f</a:t>
            </a:r>
            <a:r>
              <a:rPr lang="en-US" sz="1600" spc="10" dirty="0">
                <a:cs typeface="Arial" panose="020B0604020202020204" pitchFamily="34" charset="0"/>
              </a:rPr>
              <a:t>l</a:t>
            </a:r>
            <a:r>
              <a:rPr lang="en-US" sz="1600" spc="-5" dirty="0">
                <a:cs typeface="Arial" panose="020B0604020202020204" pitchFamily="34" charset="0"/>
              </a:rPr>
              <a:t>u</a:t>
            </a:r>
            <a:r>
              <a:rPr lang="en-US" sz="1600" spc="-10" dirty="0">
                <a:cs typeface="Arial" panose="020B0604020202020204" pitchFamily="34" charset="0"/>
              </a:rPr>
              <a:t>en</a:t>
            </a:r>
            <a:r>
              <a:rPr lang="en-US" sz="1600" spc="-5" dirty="0">
                <a:cs typeface="Arial" panose="020B0604020202020204" pitchFamily="34" charset="0"/>
              </a:rPr>
              <a:t>c</a:t>
            </a:r>
            <a:r>
              <a:rPr lang="en-US" sz="1600" dirty="0">
                <a:cs typeface="Arial" panose="020B0604020202020204" pitchFamily="34" charset="0"/>
              </a:rPr>
              <a:t>e</a:t>
            </a:r>
            <a:r>
              <a:rPr lang="en-US" sz="1600" spc="10"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f</a:t>
            </a:r>
            <a:r>
              <a:rPr lang="en-US" sz="1600" spc="-10" dirty="0">
                <a:cs typeface="Arial" panose="020B0604020202020204" pitchFamily="34" charset="0"/>
              </a:rPr>
              <a:t> </a:t>
            </a:r>
            <a:r>
              <a:rPr lang="en-US" sz="1600" spc="-5" dirty="0">
                <a:cs typeface="Arial" panose="020B0604020202020204" pitchFamily="34" charset="0"/>
              </a:rPr>
              <a:t>cu</a:t>
            </a:r>
            <a:r>
              <a:rPr lang="en-US" sz="1600" spc="10" dirty="0">
                <a:cs typeface="Arial" panose="020B0604020202020204" pitchFamily="34" charset="0"/>
              </a:rPr>
              <a:t>l</a:t>
            </a:r>
            <a:r>
              <a:rPr lang="en-US" sz="1600" spc="-15" dirty="0">
                <a:cs typeface="Arial" panose="020B0604020202020204" pitchFamily="34" charset="0"/>
              </a:rPr>
              <a:t>t</a:t>
            </a:r>
            <a:r>
              <a:rPr lang="en-US" sz="1600" spc="-5" dirty="0">
                <a:cs typeface="Arial" panose="020B0604020202020204" pitchFamily="34" charset="0"/>
              </a:rPr>
              <a:t>ur</a:t>
            </a:r>
            <a:r>
              <a:rPr lang="en-US" sz="1600" dirty="0">
                <a:cs typeface="Arial" panose="020B0604020202020204" pitchFamily="34" charset="0"/>
              </a:rPr>
              <a:t>e</a:t>
            </a:r>
            <a:r>
              <a:rPr lang="en-US" sz="1600" spc="20"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n </a:t>
            </a:r>
            <a:r>
              <a:rPr lang="en-US" sz="1600" spc="-10" dirty="0">
                <a:cs typeface="Arial" panose="020B0604020202020204" pitchFamily="34" charset="0"/>
              </a:rPr>
              <a:t>hea</a:t>
            </a:r>
            <a:r>
              <a:rPr lang="en-US" sz="1600" spc="10" dirty="0">
                <a:cs typeface="Arial" panose="020B0604020202020204" pitchFamily="34" charset="0"/>
              </a:rPr>
              <a:t>l</a:t>
            </a:r>
            <a:r>
              <a:rPr lang="en-US" sz="1600" spc="-10" dirty="0">
                <a:cs typeface="Arial" panose="020B0604020202020204" pitchFamily="34" charset="0"/>
              </a:rPr>
              <a:t>t</a:t>
            </a:r>
            <a:r>
              <a:rPr lang="en-US" sz="1600" dirty="0">
                <a:cs typeface="Arial" panose="020B0604020202020204" pitchFamily="34" charset="0"/>
              </a:rPr>
              <a:t>h </a:t>
            </a:r>
            <a:r>
              <a:rPr lang="en-US" sz="1600" spc="-5" dirty="0">
                <a:cs typeface="Arial" panose="020B0604020202020204" pitchFamily="34" charset="0"/>
              </a:rPr>
              <a:t>c</a:t>
            </a:r>
            <a:r>
              <a:rPr lang="en-US" sz="1600" spc="-10" dirty="0">
                <a:cs typeface="Arial" panose="020B0604020202020204" pitchFamily="34" charset="0"/>
              </a:rPr>
              <a:t>a</a:t>
            </a:r>
            <a:r>
              <a:rPr lang="en-US" sz="1600" spc="-5" dirty="0">
                <a:cs typeface="Arial" panose="020B0604020202020204" pitchFamily="34" charset="0"/>
              </a:rPr>
              <a:t>r</a:t>
            </a:r>
            <a:r>
              <a:rPr lang="en-US" sz="1600" dirty="0">
                <a:cs typeface="Arial" panose="020B0604020202020204" pitchFamily="34" charset="0"/>
              </a:rPr>
              <a:t>e</a:t>
            </a:r>
          </a:p>
          <a:p>
            <a:pPr marL="127000" lvl="0" indent="0" fontAlgn="base">
              <a:spcBef>
                <a:spcPts val="480"/>
              </a:spcBef>
              <a:spcAft>
                <a:spcPts val="480"/>
              </a:spcAft>
              <a:buClr>
                <a:srgbClr val="908B7E"/>
              </a:buClr>
              <a:buNone/>
              <a:tabLst>
                <a:tab pos="354965" algn="l"/>
              </a:tabLst>
            </a:pPr>
            <a:r>
              <a:rPr lang="en-US" sz="1600" b="1" dirty="0">
                <a:cs typeface="Arial" panose="020B0604020202020204" pitchFamily="34" charset="0"/>
              </a:rPr>
              <a:t>Level 2 </a:t>
            </a:r>
            <a:r>
              <a:rPr lang="en-US" sz="1600" dirty="0">
                <a:cs typeface="Arial" panose="020B0604020202020204" pitchFamily="34" charset="0"/>
              </a:rPr>
              <a:t>–</a:t>
            </a:r>
            <a:r>
              <a:rPr lang="en-US" sz="1600" spc="-10" dirty="0">
                <a:cs typeface="Arial" panose="020B0604020202020204" pitchFamily="34" charset="0"/>
              </a:rPr>
              <a:t> </a:t>
            </a:r>
            <a:r>
              <a:rPr lang="en-US" sz="1600" spc="10" dirty="0">
                <a:cs typeface="Arial" panose="020B0604020202020204" pitchFamily="34" charset="0"/>
              </a:rPr>
              <a:t>M</a:t>
            </a:r>
            <a:r>
              <a:rPr lang="en-US" sz="1600" spc="20" dirty="0">
                <a:cs typeface="Arial" panose="020B0604020202020204" pitchFamily="34" charset="0"/>
              </a:rPr>
              <a:t>i</a:t>
            </a:r>
            <a:r>
              <a:rPr lang="en-US" sz="1600" spc="-10" dirty="0">
                <a:cs typeface="Arial" panose="020B0604020202020204" pitchFamily="34" charset="0"/>
              </a:rPr>
              <a:t>n</a:t>
            </a:r>
            <a:r>
              <a:rPr lang="en-US" sz="1600" spc="10" dirty="0">
                <a:cs typeface="Arial" panose="020B0604020202020204" pitchFamily="34" charset="0"/>
              </a:rPr>
              <a:t>i</a:t>
            </a:r>
            <a:r>
              <a:rPr lang="en-US" sz="1600" dirty="0">
                <a:cs typeface="Arial" panose="020B0604020202020204" pitchFamily="34" charset="0"/>
              </a:rPr>
              <a:t>m</a:t>
            </a:r>
            <a:r>
              <a:rPr lang="en-US" sz="1600" spc="-10" dirty="0">
                <a:cs typeface="Arial" panose="020B0604020202020204" pitchFamily="34" charset="0"/>
              </a:rPr>
              <a:t>a</a:t>
            </a:r>
            <a:r>
              <a:rPr lang="en-US" sz="1600" dirty="0">
                <a:cs typeface="Arial" panose="020B0604020202020204" pitchFamily="34" charset="0"/>
              </a:rPr>
              <a:t>l</a:t>
            </a:r>
            <a:r>
              <a:rPr lang="en-US" sz="1600" spc="-35" dirty="0">
                <a:cs typeface="Arial" panose="020B0604020202020204" pitchFamily="34" charset="0"/>
              </a:rPr>
              <a:t> </a:t>
            </a:r>
            <a:r>
              <a:rPr lang="en-US" sz="1600" spc="-10" dirty="0">
                <a:cs typeface="Arial" panose="020B0604020202020204" pitchFamily="34" charset="0"/>
              </a:rPr>
              <a:t>e</a:t>
            </a:r>
            <a:r>
              <a:rPr lang="en-US" sz="1600" dirty="0">
                <a:cs typeface="Arial" panose="020B0604020202020204" pitchFamily="34" charset="0"/>
              </a:rPr>
              <a:t>m</a:t>
            </a:r>
            <a:r>
              <a:rPr lang="en-US" sz="1600" spc="-5" dirty="0">
                <a:cs typeface="Arial" panose="020B0604020202020204" pitchFamily="34" charset="0"/>
              </a:rPr>
              <a:t>p</a:t>
            </a:r>
            <a:r>
              <a:rPr lang="en-US" sz="1600" spc="-10" dirty="0">
                <a:cs typeface="Arial" panose="020B0604020202020204" pitchFamily="34" charset="0"/>
              </a:rPr>
              <a:t>ha</a:t>
            </a:r>
            <a:r>
              <a:rPr lang="en-US" sz="1600" spc="-5" dirty="0">
                <a:cs typeface="Arial" panose="020B0604020202020204" pitchFamily="34" charset="0"/>
              </a:rPr>
              <a:t>s</a:t>
            </a:r>
            <a:r>
              <a:rPr lang="en-US" sz="1600" spc="20" dirty="0">
                <a:cs typeface="Arial" panose="020B0604020202020204" pitchFamily="34" charset="0"/>
              </a:rPr>
              <a:t>i</a:t>
            </a:r>
            <a:r>
              <a:rPr lang="en-US" sz="1600" dirty="0">
                <a:cs typeface="Arial" panose="020B0604020202020204" pitchFamily="34" charset="0"/>
              </a:rPr>
              <a:t>s </a:t>
            </a:r>
            <a:r>
              <a:rPr lang="en-US" sz="1600" spc="-5" dirty="0">
                <a:cs typeface="Arial" panose="020B0604020202020204" pitchFamily="34" charset="0"/>
              </a:rPr>
              <a:t>o</a:t>
            </a:r>
            <a:r>
              <a:rPr lang="en-US" sz="1600" dirty="0">
                <a:cs typeface="Arial" panose="020B0604020202020204" pitchFamily="34" charset="0"/>
              </a:rPr>
              <a:t>n </a:t>
            </a:r>
            <a:r>
              <a:rPr lang="en-US" sz="1600" spc="-5" dirty="0">
                <a:cs typeface="Arial" panose="020B0604020202020204" pitchFamily="34" charset="0"/>
              </a:rPr>
              <a:t>cu</a:t>
            </a:r>
            <a:r>
              <a:rPr lang="en-US" sz="1600" spc="10" dirty="0">
                <a:cs typeface="Arial" panose="020B0604020202020204" pitchFamily="34" charset="0"/>
              </a:rPr>
              <a:t>l</a:t>
            </a:r>
            <a:r>
              <a:rPr lang="en-US" sz="1600" spc="-15" dirty="0">
                <a:cs typeface="Arial" panose="020B0604020202020204" pitchFamily="34" charset="0"/>
              </a:rPr>
              <a:t>t</a:t>
            </a:r>
            <a:r>
              <a:rPr lang="en-US" sz="1600" spc="-5" dirty="0">
                <a:cs typeface="Arial" panose="020B0604020202020204" pitchFamily="34" charset="0"/>
              </a:rPr>
              <a:t>ur</a:t>
            </a:r>
            <a:r>
              <a:rPr lang="en-US" sz="1600" dirty="0">
                <a:cs typeface="Arial" panose="020B0604020202020204" pitchFamily="34" charset="0"/>
              </a:rPr>
              <a:t>e</a:t>
            </a:r>
            <a:r>
              <a:rPr lang="en-US" sz="1600" spc="20" dirty="0">
                <a:cs typeface="Arial" panose="020B0604020202020204" pitchFamily="34" charset="0"/>
              </a:rPr>
              <a:t> i</a:t>
            </a:r>
            <a:r>
              <a:rPr lang="en-US" sz="1600" dirty="0">
                <a:cs typeface="Arial" panose="020B0604020202020204" pitchFamily="34" charset="0"/>
              </a:rPr>
              <a:t>n</a:t>
            </a:r>
            <a:r>
              <a:rPr lang="en-US" sz="1600" spc="-25" dirty="0">
                <a:cs typeface="Arial" panose="020B0604020202020204" pitchFamily="34" charset="0"/>
              </a:rPr>
              <a:t> </a:t>
            </a:r>
            <a:r>
              <a:rPr lang="en-US" sz="1600" spc="-10" dirty="0">
                <a:cs typeface="Arial" panose="020B0604020202020204" pitchFamily="34" charset="0"/>
              </a:rPr>
              <a:t>th</a:t>
            </a:r>
            <a:r>
              <a:rPr lang="en-US" sz="1600" dirty="0">
                <a:cs typeface="Arial" panose="020B0604020202020204" pitchFamily="34" charset="0"/>
              </a:rPr>
              <a:t>e</a:t>
            </a:r>
            <a:r>
              <a:rPr lang="en-US" sz="1600" spc="35" dirty="0">
                <a:cs typeface="Arial" panose="020B0604020202020204" pitchFamily="34" charset="0"/>
              </a:rPr>
              <a:t> </a:t>
            </a:r>
            <a:r>
              <a:rPr lang="en-US" sz="1600" spc="-10" dirty="0">
                <a:cs typeface="Arial" panose="020B0604020202020204" pitchFamily="34" charset="0"/>
              </a:rPr>
              <a:t>hea</a:t>
            </a:r>
            <a:r>
              <a:rPr lang="en-US" sz="1600" spc="10" dirty="0">
                <a:cs typeface="Arial" panose="020B0604020202020204" pitchFamily="34" charset="0"/>
              </a:rPr>
              <a:t>l</a:t>
            </a:r>
            <a:r>
              <a:rPr lang="en-US" sz="1600" spc="-10" dirty="0">
                <a:cs typeface="Arial" panose="020B0604020202020204" pitchFamily="34" charset="0"/>
              </a:rPr>
              <a:t>t</a:t>
            </a:r>
            <a:r>
              <a:rPr lang="en-US" sz="1600" dirty="0">
                <a:cs typeface="Arial" panose="020B0604020202020204" pitchFamily="34" charset="0"/>
              </a:rPr>
              <a:t>h</a:t>
            </a:r>
            <a:r>
              <a:rPr lang="en-US" sz="1600" spc="20" dirty="0">
                <a:cs typeface="Arial" panose="020B0604020202020204" pitchFamily="34" charset="0"/>
              </a:rPr>
              <a:t> </a:t>
            </a:r>
            <a:r>
              <a:rPr lang="en-US" sz="1600" spc="-5" dirty="0">
                <a:cs typeface="Arial" panose="020B0604020202020204" pitchFamily="34" charset="0"/>
              </a:rPr>
              <a:t>s</a:t>
            </a:r>
            <a:r>
              <a:rPr lang="en-US" sz="1600" spc="-10" dirty="0">
                <a:cs typeface="Arial" panose="020B0604020202020204" pitchFamily="34" charset="0"/>
              </a:rPr>
              <a:t>et</a:t>
            </a:r>
            <a:r>
              <a:rPr lang="en-US" sz="1600" spc="-15" dirty="0">
                <a:cs typeface="Arial" panose="020B0604020202020204" pitchFamily="34" charset="0"/>
              </a:rPr>
              <a:t>t</a:t>
            </a:r>
            <a:r>
              <a:rPr lang="en-US" sz="1600" spc="20" dirty="0">
                <a:cs typeface="Arial" panose="020B0604020202020204" pitchFamily="34" charset="0"/>
              </a:rPr>
              <a:t>i</a:t>
            </a:r>
            <a:r>
              <a:rPr lang="en-US" sz="1600" spc="-10" dirty="0">
                <a:cs typeface="Arial" panose="020B0604020202020204" pitchFamily="34" charset="0"/>
              </a:rPr>
              <a:t>ng</a:t>
            </a:r>
            <a:endParaRPr lang="en-US" sz="1600" dirty="0">
              <a:cs typeface="Arial" panose="020B0604020202020204" pitchFamily="34" charset="0"/>
            </a:endParaRPr>
          </a:p>
          <a:p>
            <a:pPr marL="127000" marR="185420" lvl="0" indent="0" fontAlgn="base">
              <a:spcBef>
                <a:spcPts val="480"/>
              </a:spcBef>
              <a:spcAft>
                <a:spcPts val="480"/>
              </a:spcAft>
              <a:buClr>
                <a:srgbClr val="908B7E"/>
              </a:buClr>
              <a:buNone/>
              <a:tabLst>
                <a:tab pos="354965" algn="l"/>
              </a:tabLst>
            </a:pPr>
            <a:r>
              <a:rPr lang="en-US" sz="1600" b="1" dirty="0">
                <a:cs typeface="Arial" panose="020B0604020202020204" pitchFamily="34" charset="0"/>
              </a:rPr>
              <a:t>Level 3 </a:t>
            </a:r>
            <a:r>
              <a:rPr lang="en-US" sz="1600" dirty="0">
                <a:cs typeface="Arial" panose="020B0604020202020204" pitchFamily="34" charset="0"/>
              </a:rPr>
              <a:t>–</a:t>
            </a:r>
            <a:r>
              <a:rPr lang="en-US" sz="1600" spc="-10" dirty="0">
                <a:cs typeface="Arial" panose="020B0604020202020204" pitchFamily="34" charset="0"/>
              </a:rPr>
              <a:t> </a:t>
            </a:r>
            <a:r>
              <a:rPr lang="en-US" sz="1600" spc="20" dirty="0">
                <a:cs typeface="Arial" panose="020B0604020202020204" pitchFamily="34" charset="0"/>
              </a:rPr>
              <a:t>A</a:t>
            </a:r>
            <a:r>
              <a:rPr lang="en-US" sz="1600" spc="-5" dirty="0">
                <a:cs typeface="Arial" panose="020B0604020202020204" pitchFamily="34" charset="0"/>
              </a:rPr>
              <a:t>cc</a:t>
            </a:r>
            <a:r>
              <a:rPr lang="en-US" sz="1600" spc="-10" dirty="0">
                <a:cs typeface="Arial" panose="020B0604020202020204" pitchFamily="34" charset="0"/>
              </a:rPr>
              <a:t>e</a:t>
            </a:r>
            <a:r>
              <a:rPr lang="en-US" sz="1600" spc="-5" dirty="0">
                <a:cs typeface="Arial" panose="020B0604020202020204" pitchFamily="34" charset="0"/>
              </a:rPr>
              <a:t>p</a:t>
            </a:r>
            <a:r>
              <a:rPr lang="en-US" sz="1600" spc="-15" dirty="0">
                <a:cs typeface="Arial" panose="020B0604020202020204" pitchFamily="34" charset="0"/>
              </a:rPr>
              <a:t>t</a:t>
            </a:r>
            <a:r>
              <a:rPr lang="en-US" sz="1600" spc="-10" dirty="0">
                <a:cs typeface="Arial" panose="020B0604020202020204" pitchFamily="34" charset="0"/>
              </a:rPr>
              <a:t>an</a:t>
            </a:r>
            <a:r>
              <a:rPr lang="en-US" sz="1600" spc="-5" dirty="0">
                <a:cs typeface="Arial" panose="020B0604020202020204" pitchFamily="34" charset="0"/>
              </a:rPr>
              <a:t>c</a:t>
            </a:r>
            <a:r>
              <a:rPr lang="en-US" sz="1600" dirty="0">
                <a:cs typeface="Arial" panose="020B0604020202020204" pitchFamily="34" charset="0"/>
              </a:rPr>
              <a:t>e</a:t>
            </a:r>
            <a:r>
              <a:rPr lang="en-US" sz="1600" spc="20"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f</a:t>
            </a:r>
            <a:r>
              <a:rPr lang="en-US" sz="1600" spc="-10" dirty="0">
                <a:cs typeface="Arial" panose="020B0604020202020204" pitchFamily="34" charset="0"/>
              </a:rPr>
              <a:t> </a:t>
            </a:r>
            <a:r>
              <a:rPr lang="en-US" sz="1600" spc="-15" dirty="0">
                <a:cs typeface="Arial" panose="020B0604020202020204" pitchFamily="34" charset="0"/>
              </a:rPr>
              <a:t>t</a:t>
            </a:r>
            <a:r>
              <a:rPr lang="en-US" sz="1600" spc="-10" dirty="0">
                <a:cs typeface="Arial" panose="020B0604020202020204" pitchFamily="34" charset="0"/>
              </a:rPr>
              <a:t>h</a:t>
            </a:r>
            <a:r>
              <a:rPr lang="en-US" sz="1600" dirty="0">
                <a:cs typeface="Arial" panose="020B0604020202020204" pitchFamily="34" charset="0"/>
              </a:rPr>
              <a:t>e</a:t>
            </a:r>
            <a:r>
              <a:rPr lang="en-US" sz="1600" spc="35" dirty="0">
                <a:cs typeface="Arial" panose="020B0604020202020204" pitchFamily="34" charset="0"/>
              </a:rPr>
              <a:t> </a:t>
            </a:r>
            <a:r>
              <a:rPr lang="en-US" sz="1600" spc="-5" dirty="0">
                <a:cs typeface="Arial" panose="020B0604020202020204" pitchFamily="34" charset="0"/>
              </a:rPr>
              <a:t>ro</a:t>
            </a:r>
            <a:r>
              <a:rPr lang="en-US" sz="1600" spc="10" dirty="0">
                <a:cs typeface="Arial" panose="020B0604020202020204" pitchFamily="34" charset="0"/>
              </a:rPr>
              <a:t>l</a:t>
            </a:r>
            <a:r>
              <a:rPr lang="en-US" sz="1600" dirty="0">
                <a:cs typeface="Arial" panose="020B0604020202020204" pitchFamily="34" charset="0"/>
              </a:rPr>
              <a:t>e</a:t>
            </a:r>
            <a:r>
              <a:rPr lang="en-US" sz="1600" spc="-15"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f </a:t>
            </a:r>
            <a:r>
              <a:rPr lang="en-US" sz="1600" spc="-5" dirty="0">
                <a:cs typeface="Arial" panose="020B0604020202020204" pitchFamily="34" charset="0"/>
              </a:rPr>
              <a:t>cu</a:t>
            </a:r>
            <a:r>
              <a:rPr lang="en-US" sz="1600" spc="10" dirty="0">
                <a:cs typeface="Arial" panose="020B0604020202020204" pitchFamily="34" charset="0"/>
              </a:rPr>
              <a:t>l</a:t>
            </a:r>
            <a:r>
              <a:rPr lang="en-US" sz="1600" spc="-10" dirty="0">
                <a:cs typeface="Arial" panose="020B0604020202020204" pitchFamily="34" charset="0"/>
              </a:rPr>
              <a:t>t</a:t>
            </a:r>
            <a:r>
              <a:rPr lang="en-US" sz="1600" spc="-5" dirty="0">
                <a:cs typeface="Arial" panose="020B0604020202020204" pitchFamily="34" charset="0"/>
              </a:rPr>
              <a:t>ur</a:t>
            </a:r>
            <a:r>
              <a:rPr lang="en-US" sz="1600" spc="-10" dirty="0">
                <a:cs typeface="Arial" panose="020B0604020202020204" pitchFamily="34" charset="0"/>
              </a:rPr>
              <a:t>a</a:t>
            </a:r>
            <a:r>
              <a:rPr lang="en-US" sz="1600" dirty="0">
                <a:cs typeface="Arial" panose="020B0604020202020204" pitchFamily="34" charset="0"/>
              </a:rPr>
              <a:t>l</a:t>
            </a:r>
            <a:r>
              <a:rPr lang="en-US" sz="1600" spc="15" dirty="0">
                <a:cs typeface="Arial" panose="020B0604020202020204" pitchFamily="34" charset="0"/>
              </a:rPr>
              <a:t> </a:t>
            </a:r>
            <a:r>
              <a:rPr lang="en-US" sz="1600" spc="-5" dirty="0">
                <a:cs typeface="Arial" panose="020B0604020202020204" pitchFamily="34" charset="0"/>
              </a:rPr>
              <a:t>b</a:t>
            </a:r>
            <a:r>
              <a:rPr lang="en-US" sz="1600" spc="-10" dirty="0">
                <a:cs typeface="Arial" panose="020B0604020202020204" pitchFamily="34" charset="0"/>
              </a:rPr>
              <a:t>e</a:t>
            </a:r>
            <a:r>
              <a:rPr lang="en-US" sz="1600" spc="10" dirty="0">
                <a:cs typeface="Arial" panose="020B0604020202020204" pitchFamily="34" charset="0"/>
              </a:rPr>
              <a:t>l</a:t>
            </a:r>
            <a:r>
              <a:rPr lang="en-US" sz="1600" spc="20" dirty="0">
                <a:cs typeface="Arial" panose="020B0604020202020204" pitchFamily="34" charset="0"/>
              </a:rPr>
              <a:t>i</a:t>
            </a:r>
            <a:r>
              <a:rPr lang="en-US" sz="1600" spc="-10" dirty="0">
                <a:cs typeface="Arial" panose="020B0604020202020204" pitchFamily="34" charset="0"/>
              </a:rPr>
              <a:t>e</a:t>
            </a:r>
            <a:r>
              <a:rPr lang="en-US" sz="1600" spc="-5" dirty="0">
                <a:cs typeface="Arial" panose="020B0604020202020204" pitchFamily="34" charset="0"/>
              </a:rPr>
              <a:t>fs</a:t>
            </a:r>
            <a:r>
              <a:rPr lang="en-US" sz="1600" dirty="0">
                <a:cs typeface="Arial" panose="020B0604020202020204" pitchFamily="34" charset="0"/>
              </a:rPr>
              <a:t>,</a:t>
            </a:r>
            <a:r>
              <a:rPr lang="en-US" sz="1600" spc="-5" dirty="0">
                <a:cs typeface="Arial" panose="020B0604020202020204" pitchFamily="34" charset="0"/>
              </a:rPr>
              <a:t> </a:t>
            </a:r>
            <a:r>
              <a:rPr lang="en-US" sz="1600" spc="20" dirty="0">
                <a:cs typeface="Arial" panose="020B0604020202020204" pitchFamily="34" charset="0"/>
              </a:rPr>
              <a:t>v</a:t>
            </a:r>
            <a:r>
              <a:rPr lang="en-US" sz="1600" spc="-10" dirty="0">
                <a:cs typeface="Arial" panose="020B0604020202020204" pitchFamily="34" charset="0"/>
              </a:rPr>
              <a:t>a</a:t>
            </a:r>
            <a:r>
              <a:rPr lang="en-US" sz="1600" spc="10" dirty="0">
                <a:cs typeface="Arial" panose="020B0604020202020204" pitchFamily="34" charset="0"/>
              </a:rPr>
              <a:t>l</a:t>
            </a:r>
            <a:r>
              <a:rPr lang="en-US" sz="1600" spc="-5" dirty="0">
                <a:cs typeface="Arial" panose="020B0604020202020204" pitchFamily="34" charset="0"/>
              </a:rPr>
              <a:t>u</a:t>
            </a:r>
            <a:r>
              <a:rPr lang="en-US" sz="1600" spc="-10" dirty="0">
                <a:cs typeface="Arial" panose="020B0604020202020204" pitchFamily="34" charset="0"/>
              </a:rPr>
              <a:t>e</a:t>
            </a:r>
            <a:r>
              <a:rPr lang="en-US" sz="1600" spc="-5" dirty="0">
                <a:cs typeface="Arial" panose="020B0604020202020204" pitchFamily="34" charset="0"/>
              </a:rPr>
              <a:t>s, </a:t>
            </a:r>
            <a:r>
              <a:rPr lang="en-US" sz="1600" spc="-10" dirty="0">
                <a:cs typeface="Arial" panose="020B0604020202020204" pitchFamily="34" charset="0"/>
              </a:rPr>
              <a:t>an</a:t>
            </a:r>
            <a:r>
              <a:rPr lang="en-US" sz="1600" dirty="0">
                <a:cs typeface="Arial" panose="020B0604020202020204" pitchFamily="34" charset="0"/>
              </a:rPr>
              <a:t>d</a:t>
            </a:r>
            <a:r>
              <a:rPr lang="en-US" sz="1600" spc="20" dirty="0">
                <a:cs typeface="Arial" panose="020B0604020202020204" pitchFamily="34" charset="0"/>
              </a:rPr>
              <a:t> </a:t>
            </a:r>
            <a:r>
              <a:rPr lang="en-US" sz="1600" spc="-5" dirty="0" smtClean="0">
                <a:cs typeface="Arial" panose="020B0604020202020204" pitchFamily="34" charset="0"/>
              </a:rPr>
              <a:t>b</a:t>
            </a:r>
            <a:r>
              <a:rPr lang="en-US" sz="1600" spc="-10" dirty="0" smtClean="0">
                <a:cs typeface="Arial" panose="020B0604020202020204" pitchFamily="34" charset="0"/>
              </a:rPr>
              <a:t>eha</a:t>
            </a:r>
            <a:r>
              <a:rPr lang="en-US" sz="1600" spc="20" dirty="0" smtClean="0">
                <a:cs typeface="Arial" panose="020B0604020202020204" pitchFamily="34" charset="0"/>
              </a:rPr>
              <a:t>vi</a:t>
            </a:r>
            <a:r>
              <a:rPr lang="en-US" sz="1600" spc="-5" dirty="0" smtClean="0">
                <a:cs typeface="Arial" panose="020B0604020202020204" pitchFamily="34" charset="0"/>
              </a:rPr>
              <a:t>or</a:t>
            </a:r>
            <a:r>
              <a:rPr lang="en-US" sz="1600" dirty="0" smtClean="0">
                <a:cs typeface="Arial" panose="020B0604020202020204" pitchFamily="34" charset="0"/>
              </a:rPr>
              <a:t>s</a:t>
            </a:r>
            <a:r>
              <a:rPr lang="en-US" sz="1600" spc="-25" dirty="0" smtClean="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n </a:t>
            </a:r>
            <a:r>
              <a:rPr lang="en-US" sz="1600" spc="-10" dirty="0">
                <a:cs typeface="Arial" panose="020B0604020202020204" pitchFamily="34" charset="0"/>
              </a:rPr>
              <a:t>hea</a:t>
            </a:r>
            <a:r>
              <a:rPr lang="en-US" sz="1600" spc="10" dirty="0">
                <a:cs typeface="Arial" panose="020B0604020202020204" pitchFamily="34" charset="0"/>
              </a:rPr>
              <a:t>l</a:t>
            </a:r>
            <a:r>
              <a:rPr lang="en-US" sz="1600" spc="-10" dirty="0">
                <a:cs typeface="Arial" panose="020B0604020202020204" pitchFamily="34" charset="0"/>
              </a:rPr>
              <a:t>t</a:t>
            </a:r>
            <a:r>
              <a:rPr lang="en-US" sz="1600" dirty="0">
                <a:cs typeface="Arial" panose="020B0604020202020204" pitchFamily="34" charset="0"/>
              </a:rPr>
              <a:t>h</a:t>
            </a:r>
            <a:r>
              <a:rPr lang="en-US" sz="1600" spc="20" dirty="0">
                <a:cs typeface="Arial" panose="020B0604020202020204" pitchFamily="34" charset="0"/>
              </a:rPr>
              <a:t> </a:t>
            </a:r>
            <a:r>
              <a:rPr lang="en-US" sz="1600" dirty="0">
                <a:cs typeface="Arial" panose="020B0604020202020204" pitchFamily="34" charset="0"/>
              </a:rPr>
              <a:t>/</a:t>
            </a:r>
            <a:r>
              <a:rPr lang="en-US" sz="1600" spc="-5" dirty="0">
                <a:cs typeface="Arial" panose="020B0604020202020204" pitchFamily="34" charset="0"/>
              </a:rPr>
              <a:t> </a:t>
            </a:r>
            <a:r>
              <a:rPr lang="en-US" sz="1600" spc="-35" dirty="0">
                <a:cs typeface="Arial" panose="020B0604020202020204" pitchFamily="34" charset="0"/>
              </a:rPr>
              <a:t>w</a:t>
            </a:r>
            <a:r>
              <a:rPr lang="en-US" sz="1600" spc="-10" dirty="0">
                <a:cs typeface="Arial" panose="020B0604020202020204" pitchFamily="34" charset="0"/>
              </a:rPr>
              <a:t>e</a:t>
            </a:r>
            <a:r>
              <a:rPr lang="en-US" sz="1600" spc="10" dirty="0">
                <a:cs typeface="Arial" panose="020B0604020202020204" pitchFamily="34" charset="0"/>
              </a:rPr>
              <a:t>ll</a:t>
            </a:r>
            <a:r>
              <a:rPr lang="en-US" sz="1600" spc="-10" dirty="0">
                <a:cs typeface="Arial" panose="020B0604020202020204" pitchFamily="34" charset="0"/>
              </a:rPr>
              <a:t>ne</a:t>
            </a:r>
            <a:r>
              <a:rPr lang="en-US" sz="1600" spc="-5" dirty="0">
                <a:cs typeface="Arial" panose="020B0604020202020204" pitchFamily="34" charset="0"/>
              </a:rPr>
              <a:t>s</a:t>
            </a:r>
            <a:r>
              <a:rPr lang="en-US" sz="1600" dirty="0">
                <a:cs typeface="Arial" panose="020B0604020202020204" pitchFamily="34" charset="0"/>
              </a:rPr>
              <a:t>s</a:t>
            </a:r>
            <a:r>
              <a:rPr lang="en-US" sz="1600" spc="60" dirty="0">
                <a:cs typeface="Arial" panose="020B0604020202020204" pitchFamily="34" charset="0"/>
              </a:rPr>
              <a:t> </a:t>
            </a:r>
            <a:r>
              <a:rPr lang="en-US" sz="1600" spc="-10" dirty="0">
                <a:cs typeface="Arial" panose="020B0604020202020204" pitchFamily="34" charset="0"/>
              </a:rPr>
              <a:t>an</a:t>
            </a:r>
            <a:r>
              <a:rPr lang="en-US" sz="1600" dirty="0">
                <a:cs typeface="Arial" panose="020B0604020202020204" pitchFamily="34" charset="0"/>
              </a:rPr>
              <a:t>d</a:t>
            </a:r>
            <a:r>
              <a:rPr lang="en-US" sz="1600" spc="5" dirty="0">
                <a:cs typeface="Arial" panose="020B0604020202020204" pitchFamily="34" charset="0"/>
              </a:rPr>
              <a:t> </a:t>
            </a:r>
            <a:r>
              <a:rPr lang="en-US" sz="1600" spc="-15" dirty="0">
                <a:cs typeface="Arial" panose="020B0604020202020204" pitchFamily="34" charset="0"/>
              </a:rPr>
              <a:t>t</a:t>
            </a:r>
            <a:r>
              <a:rPr lang="en-US" sz="1600" spc="-5" dirty="0">
                <a:cs typeface="Arial" panose="020B0604020202020204" pitchFamily="34" charset="0"/>
              </a:rPr>
              <a:t>r</a:t>
            </a:r>
            <a:r>
              <a:rPr lang="en-US" sz="1600" spc="-10" dirty="0">
                <a:cs typeface="Arial" panose="020B0604020202020204" pitchFamily="34" charset="0"/>
              </a:rPr>
              <a:t>eat</a:t>
            </a:r>
            <a:r>
              <a:rPr lang="en-US" sz="1600" dirty="0">
                <a:cs typeface="Arial" panose="020B0604020202020204" pitchFamily="34" charset="0"/>
              </a:rPr>
              <a:t>m</a:t>
            </a:r>
            <a:r>
              <a:rPr lang="en-US" sz="1600" spc="-10" dirty="0">
                <a:cs typeface="Arial" panose="020B0604020202020204" pitchFamily="34" charset="0"/>
              </a:rPr>
              <a:t>ent</a:t>
            </a:r>
            <a:endParaRPr lang="en-US" sz="1600" dirty="0">
              <a:cs typeface="Arial" panose="020B0604020202020204" pitchFamily="34" charset="0"/>
            </a:endParaRPr>
          </a:p>
          <a:p>
            <a:pPr marL="127000" marR="665480" lvl="0" indent="0" fontAlgn="base">
              <a:spcBef>
                <a:spcPts val="480"/>
              </a:spcBef>
              <a:spcAft>
                <a:spcPts val="480"/>
              </a:spcAft>
              <a:buClr>
                <a:srgbClr val="908B7E"/>
              </a:buClr>
              <a:buNone/>
              <a:tabLst>
                <a:tab pos="354965" algn="l"/>
              </a:tabLst>
            </a:pPr>
            <a:r>
              <a:rPr lang="en-US" sz="1600" b="1" dirty="0">
                <a:cs typeface="Arial" panose="020B0604020202020204" pitchFamily="34" charset="0"/>
              </a:rPr>
              <a:t>Level 4 </a:t>
            </a:r>
            <a:r>
              <a:rPr lang="en-US" sz="1600" dirty="0">
                <a:cs typeface="Arial" panose="020B0604020202020204" pitchFamily="34" charset="0"/>
              </a:rPr>
              <a:t>–</a:t>
            </a:r>
            <a:r>
              <a:rPr lang="en-US" sz="1600" spc="-10" dirty="0">
                <a:cs typeface="Arial" panose="020B0604020202020204" pitchFamily="34" charset="0"/>
              </a:rPr>
              <a:t> </a:t>
            </a:r>
            <a:r>
              <a:rPr lang="en-US" sz="1600" spc="25" dirty="0">
                <a:cs typeface="Arial" panose="020B0604020202020204" pitchFamily="34" charset="0"/>
              </a:rPr>
              <a:t>I</a:t>
            </a:r>
            <a:r>
              <a:rPr lang="en-US" sz="1600" spc="-10" dirty="0">
                <a:cs typeface="Arial" panose="020B0604020202020204" pitchFamily="34" charset="0"/>
              </a:rPr>
              <a:t>n</a:t>
            </a:r>
            <a:r>
              <a:rPr lang="en-US" sz="1600" spc="-5" dirty="0">
                <a:cs typeface="Arial" panose="020B0604020202020204" pitchFamily="34" charset="0"/>
              </a:rPr>
              <a:t>corpor</a:t>
            </a:r>
            <a:r>
              <a:rPr lang="en-US" sz="1600" spc="-10" dirty="0">
                <a:cs typeface="Arial" panose="020B0604020202020204" pitchFamily="34" charset="0"/>
              </a:rPr>
              <a:t>a</a:t>
            </a:r>
            <a:r>
              <a:rPr lang="en-US" sz="1600" spc="-15" dirty="0">
                <a:cs typeface="Arial" panose="020B0604020202020204" pitchFamily="34" charset="0"/>
              </a:rPr>
              <a:t>t</a:t>
            </a:r>
            <a:r>
              <a:rPr lang="en-US" sz="1600" spc="20" dirty="0">
                <a:cs typeface="Arial" panose="020B0604020202020204" pitchFamily="34" charset="0"/>
              </a:rPr>
              <a:t>i</a:t>
            </a:r>
            <a:r>
              <a:rPr lang="en-US" sz="1600" spc="-5" dirty="0">
                <a:cs typeface="Arial" panose="020B0604020202020204" pitchFamily="34" charset="0"/>
              </a:rPr>
              <a:t>o</a:t>
            </a:r>
            <a:r>
              <a:rPr lang="en-US" sz="1600" dirty="0">
                <a:cs typeface="Arial" panose="020B0604020202020204" pitchFamily="34" charset="0"/>
              </a:rPr>
              <a:t>n</a:t>
            </a:r>
            <a:r>
              <a:rPr lang="en-US" sz="1600" spc="-15"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f</a:t>
            </a:r>
            <a:r>
              <a:rPr lang="en-US" sz="1600" spc="-10" dirty="0">
                <a:cs typeface="Arial" panose="020B0604020202020204" pitchFamily="34" charset="0"/>
              </a:rPr>
              <a:t> </a:t>
            </a:r>
            <a:r>
              <a:rPr lang="en-US" sz="1600" spc="-5" dirty="0">
                <a:cs typeface="Arial" panose="020B0604020202020204" pitchFamily="34" charset="0"/>
              </a:rPr>
              <a:t>cu</a:t>
            </a:r>
            <a:r>
              <a:rPr lang="en-US" sz="1600" spc="10" dirty="0">
                <a:cs typeface="Arial" panose="020B0604020202020204" pitchFamily="34" charset="0"/>
              </a:rPr>
              <a:t>l</a:t>
            </a:r>
            <a:r>
              <a:rPr lang="en-US" sz="1600" spc="-10" dirty="0">
                <a:cs typeface="Arial" panose="020B0604020202020204" pitchFamily="34" charset="0"/>
              </a:rPr>
              <a:t>t</a:t>
            </a:r>
            <a:r>
              <a:rPr lang="en-US" sz="1600" spc="-5" dirty="0">
                <a:cs typeface="Arial" panose="020B0604020202020204" pitchFamily="34" charset="0"/>
              </a:rPr>
              <a:t>ur</a:t>
            </a:r>
            <a:r>
              <a:rPr lang="en-US" sz="1600" spc="-10" dirty="0">
                <a:cs typeface="Arial" panose="020B0604020202020204" pitchFamily="34" charset="0"/>
              </a:rPr>
              <a:t>a</a:t>
            </a:r>
            <a:r>
              <a:rPr lang="en-US" sz="1600" dirty="0">
                <a:cs typeface="Arial" panose="020B0604020202020204" pitchFamily="34" charset="0"/>
              </a:rPr>
              <a:t>l</a:t>
            </a:r>
            <a:r>
              <a:rPr lang="en-US" sz="1600" spc="15" dirty="0">
                <a:cs typeface="Arial" panose="020B0604020202020204" pitchFamily="34" charset="0"/>
              </a:rPr>
              <a:t> </a:t>
            </a:r>
            <a:r>
              <a:rPr lang="en-US" sz="1600" spc="-10" dirty="0">
                <a:cs typeface="Arial" panose="020B0604020202020204" pitchFamily="34" charset="0"/>
              </a:rPr>
              <a:t>a</a:t>
            </a:r>
            <a:r>
              <a:rPr lang="en-US" sz="1600" spc="-35" dirty="0">
                <a:cs typeface="Arial" panose="020B0604020202020204" pitchFamily="34" charset="0"/>
              </a:rPr>
              <a:t>w</a:t>
            </a:r>
            <a:r>
              <a:rPr lang="en-US" sz="1600" spc="-10" dirty="0">
                <a:cs typeface="Arial" panose="020B0604020202020204" pitchFamily="34" charset="0"/>
              </a:rPr>
              <a:t>a</a:t>
            </a:r>
            <a:r>
              <a:rPr lang="en-US" sz="1600" spc="-5" dirty="0">
                <a:cs typeface="Arial" panose="020B0604020202020204" pitchFamily="34" charset="0"/>
              </a:rPr>
              <a:t>r</a:t>
            </a:r>
            <a:r>
              <a:rPr lang="en-US" sz="1600" spc="-10" dirty="0">
                <a:cs typeface="Arial" panose="020B0604020202020204" pitchFamily="34" charset="0"/>
              </a:rPr>
              <a:t>e</a:t>
            </a:r>
            <a:r>
              <a:rPr lang="en-US" sz="1600" spc="5" dirty="0">
                <a:cs typeface="Arial" panose="020B0604020202020204" pitchFamily="34" charset="0"/>
              </a:rPr>
              <a:t>n</a:t>
            </a:r>
            <a:r>
              <a:rPr lang="en-US" sz="1600" spc="-10" dirty="0">
                <a:cs typeface="Arial" panose="020B0604020202020204" pitchFamily="34" charset="0"/>
              </a:rPr>
              <a:t>e</a:t>
            </a:r>
            <a:r>
              <a:rPr lang="en-US" sz="1600" spc="-5" dirty="0">
                <a:cs typeface="Arial" panose="020B0604020202020204" pitchFamily="34" charset="0"/>
              </a:rPr>
              <a:t>s</a:t>
            </a:r>
            <a:r>
              <a:rPr lang="en-US" sz="1600" dirty="0">
                <a:cs typeface="Arial" panose="020B0604020202020204" pitchFamily="34" charset="0"/>
              </a:rPr>
              <a:t>s</a:t>
            </a:r>
            <a:r>
              <a:rPr lang="en-US" sz="1600" spc="60" dirty="0">
                <a:cs typeface="Arial" panose="020B0604020202020204" pitchFamily="34" charset="0"/>
              </a:rPr>
              <a:t> </a:t>
            </a:r>
            <a:r>
              <a:rPr lang="en-US" sz="1600" spc="20" dirty="0">
                <a:cs typeface="Arial" panose="020B0604020202020204" pitchFamily="34" charset="0"/>
              </a:rPr>
              <a:t>i</a:t>
            </a:r>
            <a:r>
              <a:rPr lang="en-US" sz="1600" spc="-10" dirty="0">
                <a:cs typeface="Arial" panose="020B0604020202020204" pitchFamily="34" charset="0"/>
              </a:rPr>
              <a:t>n</a:t>
            </a:r>
            <a:r>
              <a:rPr lang="en-US" sz="1600" spc="-15" dirty="0">
                <a:cs typeface="Arial" panose="020B0604020202020204" pitchFamily="34" charset="0"/>
              </a:rPr>
              <a:t>t</a:t>
            </a:r>
            <a:r>
              <a:rPr lang="en-US" sz="1600" dirty="0">
                <a:cs typeface="Arial" panose="020B0604020202020204" pitchFamily="34" charset="0"/>
              </a:rPr>
              <a:t>o</a:t>
            </a:r>
            <a:r>
              <a:rPr lang="en-US" sz="1600" spc="-10" dirty="0">
                <a:cs typeface="Arial" panose="020B0604020202020204" pitchFamily="34" charset="0"/>
              </a:rPr>
              <a:t> </a:t>
            </a:r>
            <a:r>
              <a:rPr lang="en-US" sz="1600" dirty="0">
                <a:cs typeface="Arial" panose="020B0604020202020204" pitchFamily="34" charset="0"/>
              </a:rPr>
              <a:t>d</a:t>
            </a:r>
            <a:r>
              <a:rPr lang="en-US" sz="1600" spc="-10" dirty="0">
                <a:cs typeface="Arial" panose="020B0604020202020204" pitchFamily="34" charset="0"/>
              </a:rPr>
              <a:t>a</a:t>
            </a:r>
            <a:r>
              <a:rPr lang="en-US" sz="1600" spc="20" dirty="0">
                <a:cs typeface="Arial" panose="020B0604020202020204" pitchFamily="34" charset="0"/>
              </a:rPr>
              <a:t>i</a:t>
            </a:r>
            <a:r>
              <a:rPr lang="en-US" sz="1600" spc="10" dirty="0">
                <a:cs typeface="Arial" panose="020B0604020202020204" pitchFamily="34" charset="0"/>
              </a:rPr>
              <a:t>l</a:t>
            </a:r>
            <a:r>
              <a:rPr lang="en-US" sz="1600" dirty="0">
                <a:cs typeface="Arial" panose="020B0604020202020204" pitchFamily="34" charset="0"/>
              </a:rPr>
              <a:t>y </a:t>
            </a:r>
            <a:r>
              <a:rPr lang="en-US" sz="1600" spc="-10" dirty="0" smtClean="0">
                <a:cs typeface="Arial" panose="020B0604020202020204" pitchFamily="34" charset="0"/>
              </a:rPr>
              <a:t>hea</a:t>
            </a:r>
            <a:r>
              <a:rPr lang="en-US" sz="1600" spc="10" dirty="0" smtClean="0">
                <a:cs typeface="Arial" panose="020B0604020202020204" pitchFamily="34" charset="0"/>
              </a:rPr>
              <a:t>l</a:t>
            </a:r>
            <a:r>
              <a:rPr lang="en-US" sz="1600" spc="-10" dirty="0" smtClean="0">
                <a:cs typeface="Arial" panose="020B0604020202020204" pitchFamily="34" charset="0"/>
              </a:rPr>
              <a:t>t</a:t>
            </a:r>
            <a:r>
              <a:rPr lang="en-US" sz="1600" dirty="0" smtClean="0">
                <a:cs typeface="Arial" panose="020B0604020202020204" pitchFamily="34" charset="0"/>
              </a:rPr>
              <a:t>h</a:t>
            </a:r>
            <a:r>
              <a:rPr lang="en-US" sz="1600" spc="20" dirty="0" smtClean="0">
                <a:cs typeface="Arial" panose="020B0604020202020204" pitchFamily="34" charset="0"/>
              </a:rPr>
              <a:t> </a:t>
            </a:r>
            <a:r>
              <a:rPr lang="en-US" sz="1600" spc="20" dirty="0">
                <a:cs typeface="Arial" panose="020B0604020202020204" pitchFamily="34" charset="0"/>
              </a:rPr>
              <a:t>p</a:t>
            </a:r>
            <a:r>
              <a:rPr lang="en-US" sz="1600" spc="-5" dirty="0">
                <a:cs typeface="Arial" panose="020B0604020202020204" pitchFamily="34" charset="0"/>
              </a:rPr>
              <a:t>r</a:t>
            </a:r>
            <a:r>
              <a:rPr lang="en-US" sz="1600" spc="-10" dirty="0">
                <a:cs typeface="Arial" panose="020B0604020202020204" pitchFamily="34" charset="0"/>
              </a:rPr>
              <a:t>a</a:t>
            </a:r>
            <a:r>
              <a:rPr lang="en-US" sz="1600" spc="-5" dirty="0">
                <a:cs typeface="Arial" panose="020B0604020202020204" pitchFamily="34" charset="0"/>
              </a:rPr>
              <a:t>c</a:t>
            </a:r>
            <a:r>
              <a:rPr lang="en-US" sz="1600" spc="-15" dirty="0">
                <a:cs typeface="Arial" panose="020B0604020202020204" pitchFamily="34" charset="0"/>
              </a:rPr>
              <a:t>t</a:t>
            </a:r>
            <a:r>
              <a:rPr lang="en-US" sz="1600" spc="20" dirty="0">
                <a:cs typeface="Arial" panose="020B0604020202020204" pitchFamily="34" charset="0"/>
              </a:rPr>
              <a:t>i</a:t>
            </a:r>
            <a:r>
              <a:rPr lang="en-US" sz="1600" spc="-5" dirty="0">
                <a:cs typeface="Arial" panose="020B0604020202020204" pitchFamily="34" charset="0"/>
              </a:rPr>
              <a:t>c</a:t>
            </a:r>
            <a:r>
              <a:rPr lang="en-US" sz="1600" dirty="0">
                <a:cs typeface="Arial" panose="020B0604020202020204" pitchFamily="34" charset="0"/>
              </a:rPr>
              <a:t>e</a:t>
            </a:r>
          </a:p>
          <a:p>
            <a:pPr marL="127000" marR="130175" lvl="0" indent="0" fontAlgn="base">
              <a:spcBef>
                <a:spcPts val="480"/>
              </a:spcBef>
              <a:spcAft>
                <a:spcPts val="480"/>
              </a:spcAft>
              <a:buClr>
                <a:srgbClr val="908B7E"/>
              </a:buClr>
              <a:buNone/>
              <a:tabLst>
                <a:tab pos="354965" algn="l"/>
              </a:tabLst>
            </a:pPr>
            <a:r>
              <a:rPr lang="en-US" sz="1600" b="1" dirty="0">
                <a:cs typeface="Arial" panose="020B0604020202020204" pitchFamily="34" charset="0"/>
              </a:rPr>
              <a:t>Level 5 </a:t>
            </a:r>
            <a:r>
              <a:rPr lang="en-US" sz="1600" dirty="0">
                <a:cs typeface="Arial" panose="020B0604020202020204" pitchFamily="34" charset="0"/>
              </a:rPr>
              <a:t>–</a:t>
            </a:r>
            <a:r>
              <a:rPr lang="en-US" sz="1600" spc="-10" dirty="0">
                <a:cs typeface="Arial" panose="020B0604020202020204" pitchFamily="34" charset="0"/>
              </a:rPr>
              <a:t> </a:t>
            </a:r>
            <a:r>
              <a:rPr lang="en-US" sz="1600" spc="25" dirty="0">
                <a:cs typeface="Arial" panose="020B0604020202020204" pitchFamily="34" charset="0"/>
              </a:rPr>
              <a:t>I</a:t>
            </a:r>
            <a:r>
              <a:rPr lang="en-US" sz="1600" spc="-10" dirty="0">
                <a:cs typeface="Arial" panose="020B0604020202020204" pitchFamily="34" charset="0"/>
              </a:rPr>
              <a:t>n</a:t>
            </a:r>
            <a:r>
              <a:rPr lang="en-US" sz="1600" spc="-15" dirty="0">
                <a:cs typeface="Arial" panose="020B0604020202020204" pitchFamily="34" charset="0"/>
              </a:rPr>
              <a:t>t</a:t>
            </a:r>
            <a:r>
              <a:rPr lang="en-US" sz="1600" spc="-10" dirty="0">
                <a:cs typeface="Arial" panose="020B0604020202020204" pitchFamily="34" charset="0"/>
              </a:rPr>
              <a:t>e</a:t>
            </a:r>
            <a:r>
              <a:rPr lang="en-US" sz="1600" dirty="0">
                <a:cs typeface="Arial" panose="020B0604020202020204" pitchFamily="34" charset="0"/>
              </a:rPr>
              <a:t>g</a:t>
            </a:r>
            <a:r>
              <a:rPr lang="en-US" sz="1600" spc="-5" dirty="0">
                <a:cs typeface="Arial" panose="020B0604020202020204" pitchFamily="34" charset="0"/>
              </a:rPr>
              <a:t>r</a:t>
            </a:r>
            <a:r>
              <a:rPr lang="en-US" sz="1600" spc="-10" dirty="0">
                <a:cs typeface="Arial" panose="020B0604020202020204" pitchFamily="34" charset="0"/>
              </a:rPr>
              <a:t>at</a:t>
            </a:r>
            <a:r>
              <a:rPr lang="en-US" sz="1600" spc="20" dirty="0">
                <a:cs typeface="Arial" panose="020B0604020202020204" pitchFamily="34" charset="0"/>
              </a:rPr>
              <a:t>i</a:t>
            </a:r>
            <a:r>
              <a:rPr lang="en-US" sz="1600" spc="-5" dirty="0">
                <a:cs typeface="Arial" panose="020B0604020202020204" pitchFamily="34" charset="0"/>
              </a:rPr>
              <a:t>o</a:t>
            </a:r>
            <a:r>
              <a:rPr lang="en-US" sz="1600" dirty="0">
                <a:cs typeface="Arial" panose="020B0604020202020204" pitchFamily="34" charset="0"/>
              </a:rPr>
              <a:t>n</a:t>
            </a:r>
            <a:r>
              <a:rPr lang="en-US" sz="1600" spc="10"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f</a:t>
            </a:r>
            <a:r>
              <a:rPr lang="en-US" sz="1600" spc="-10" dirty="0">
                <a:cs typeface="Arial" panose="020B0604020202020204" pitchFamily="34" charset="0"/>
              </a:rPr>
              <a:t> at</a:t>
            </a:r>
            <a:r>
              <a:rPr lang="en-US" sz="1600" spc="-15" dirty="0">
                <a:cs typeface="Arial" panose="020B0604020202020204" pitchFamily="34" charset="0"/>
              </a:rPr>
              <a:t>t</a:t>
            </a:r>
            <a:r>
              <a:rPr lang="en-US" sz="1600" spc="-10" dirty="0">
                <a:cs typeface="Arial" panose="020B0604020202020204" pitchFamily="34" charset="0"/>
              </a:rPr>
              <a:t>en</a:t>
            </a:r>
            <a:r>
              <a:rPr lang="en-US" sz="1600" spc="-15" dirty="0">
                <a:cs typeface="Arial" panose="020B0604020202020204" pitchFamily="34" charset="0"/>
              </a:rPr>
              <a:t>t</a:t>
            </a:r>
            <a:r>
              <a:rPr lang="en-US" sz="1600" spc="20" dirty="0">
                <a:cs typeface="Arial" panose="020B0604020202020204" pitchFamily="34" charset="0"/>
              </a:rPr>
              <a:t>i</a:t>
            </a:r>
            <a:r>
              <a:rPr lang="en-US" sz="1600" spc="-5" dirty="0">
                <a:cs typeface="Arial" panose="020B0604020202020204" pitchFamily="34" charset="0"/>
              </a:rPr>
              <a:t>o</a:t>
            </a:r>
            <a:r>
              <a:rPr lang="en-US" sz="1600" dirty="0">
                <a:cs typeface="Arial" panose="020B0604020202020204" pitchFamily="34" charset="0"/>
              </a:rPr>
              <a:t>n</a:t>
            </a:r>
            <a:r>
              <a:rPr lang="en-US" sz="1600" spc="45" dirty="0">
                <a:cs typeface="Arial" panose="020B0604020202020204" pitchFamily="34" charset="0"/>
              </a:rPr>
              <a:t> </a:t>
            </a:r>
            <a:r>
              <a:rPr lang="en-US" sz="1600" spc="-10" dirty="0">
                <a:cs typeface="Arial" panose="020B0604020202020204" pitchFamily="34" charset="0"/>
              </a:rPr>
              <a:t>t</a:t>
            </a:r>
            <a:r>
              <a:rPr lang="en-US" sz="1600" dirty="0">
                <a:cs typeface="Arial" panose="020B0604020202020204" pitchFamily="34" charset="0"/>
              </a:rPr>
              <a:t>o </a:t>
            </a:r>
            <a:r>
              <a:rPr lang="en-US" sz="1600" spc="-5" dirty="0">
                <a:cs typeface="Arial" panose="020B0604020202020204" pitchFamily="34" charset="0"/>
              </a:rPr>
              <a:t>cu</a:t>
            </a:r>
            <a:r>
              <a:rPr lang="en-US" sz="1600" spc="10" dirty="0">
                <a:cs typeface="Arial" panose="020B0604020202020204" pitchFamily="34" charset="0"/>
              </a:rPr>
              <a:t>l</a:t>
            </a:r>
            <a:r>
              <a:rPr lang="en-US" sz="1600" spc="-10" dirty="0">
                <a:cs typeface="Arial" panose="020B0604020202020204" pitchFamily="34" charset="0"/>
              </a:rPr>
              <a:t>t</a:t>
            </a:r>
            <a:r>
              <a:rPr lang="en-US" sz="1600" spc="-5" dirty="0">
                <a:cs typeface="Arial" panose="020B0604020202020204" pitchFamily="34" charset="0"/>
              </a:rPr>
              <a:t>ur</a:t>
            </a:r>
            <a:r>
              <a:rPr lang="en-US" sz="1600" dirty="0">
                <a:cs typeface="Arial" panose="020B0604020202020204" pitchFamily="34" charset="0"/>
              </a:rPr>
              <a:t>e</a:t>
            </a:r>
            <a:r>
              <a:rPr lang="en-US" sz="1600" spc="20" dirty="0">
                <a:cs typeface="Arial" panose="020B0604020202020204" pitchFamily="34" charset="0"/>
              </a:rPr>
              <a:t> i</a:t>
            </a:r>
            <a:r>
              <a:rPr lang="en-US" sz="1600" spc="-10" dirty="0">
                <a:cs typeface="Arial" panose="020B0604020202020204" pitchFamily="34" charset="0"/>
              </a:rPr>
              <a:t>n</a:t>
            </a:r>
            <a:r>
              <a:rPr lang="en-US" sz="1600" spc="-15" dirty="0">
                <a:cs typeface="Arial" panose="020B0604020202020204" pitchFamily="34" charset="0"/>
              </a:rPr>
              <a:t>t</a:t>
            </a:r>
            <a:r>
              <a:rPr lang="en-US" sz="1600" dirty="0">
                <a:cs typeface="Arial" panose="020B0604020202020204" pitchFamily="34" charset="0"/>
              </a:rPr>
              <a:t>o </a:t>
            </a:r>
            <a:r>
              <a:rPr lang="en-US" sz="1600" spc="-10" dirty="0">
                <a:cs typeface="Arial" panose="020B0604020202020204" pitchFamily="34" charset="0"/>
              </a:rPr>
              <a:t>a</a:t>
            </a:r>
            <a:r>
              <a:rPr lang="en-US" sz="1600" spc="10" dirty="0">
                <a:cs typeface="Arial" panose="020B0604020202020204" pitchFamily="34" charset="0"/>
              </a:rPr>
              <a:t>l</a:t>
            </a:r>
            <a:r>
              <a:rPr lang="en-US" sz="1600" dirty="0">
                <a:cs typeface="Arial" panose="020B0604020202020204" pitchFamily="34" charset="0"/>
              </a:rPr>
              <a:t>l</a:t>
            </a:r>
            <a:r>
              <a:rPr lang="en-US" sz="1600" spc="-10" dirty="0">
                <a:cs typeface="Arial" panose="020B0604020202020204" pitchFamily="34" charset="0"/>
              </a:rPr>
              <a:t> a</a:t>
            </a:r>
            <a:r>
              <a:rPr lang="en-US" sz="1600" spc="-5" dirty="0">
                <a:cs typeface="Arial" panose="020B0604020202020204" pitchFamily="34" charset="0"/>
              </a:rPr>
              <a:t>r</a:t>
            </a:r>
            <a:r>
              <a:rPr lang="en-US" sz="1600" spc="-10" dirty="0">
                <a:cs typeface="Arial" panose="020B0604020202020204" pitchFamily="34" charset="0"/>
              </a:rPr>
              <a:t>ea</a:t>
            </a:r>
            <a:r>
              <a:rPr lang="en-US" sz="1600" dirty="0">
                <a:cs typeface="Arial" panose="020B0604020202020204" pitchFamily="34" charset="0"/>
              </a:rPr>
              <a:t>s</a:t>
            </a:r>
            <a:r>
              <a:rPr lang="en-US" sz="1600" spc="15"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f </a:t>
            </a:r>
            <a:r>
              <a:rPr lang="en-US" sz="1600" spc="-5" dirty="0" smtClean="0">
                <a:cs typeface="Arial" panose="020B0604020202020204" pitchFamily="34" charset="0"/>
              </a:rPr>
              <a:t>prof</a:t>
            </a:r>
            <a:r>
              <a:rPr lang="en-US" sz="1600" spc="-10" dirty="0" smtClean="0">
                <a:cs typeface="Arial" panose="020B0604020202020204" pitchFamily="34" charset="0"/>
              </a:rPr>
              <a:t>e</a:t>
            </a:r>
            <a:r>
              <a:rPr lang="en-US" sz="1600" spc="-5" dirty="0" smtClean="0">
                <a:cs typeface="Arial" panose="020B0604020202020204" pitchFamily="34" charset="0"/>
              </a:rPr>
              <a:t>ss</a:t>
            </a:r>
            <a:r>
              <a:rPr lang="en-US" sz="1600" spc="20" dirty="0" smtClean="0">
                <a:cs typeface="Arial" panose="020B0604020202020204" pitchFamily="34" charset="0"/>
              </a:rPr>
              <a:t>i</a:t>
            </a:r>
            <a:r>
              <a:rPr lang="en-US" sz="1600" spc="-5" dirty="0" smtClean="0">
                <a:cs typeface="Arial" panose="020B0604020202020204" pitchFamily="34" charset="0"/>
              </a:rPr>
              <a:t>o</a:t>
            </a:r>
            <a:r>
              <a:rPr lang="en-US" sz="1600" spc="-10" dirty="0" smtClean="0">
                <a:cs typeface="Arial" panose="020B0604020202020204" pitchFamily="34" charset="0"/>
              </a:rPr>
              <a:t>na</a:t>
            </a:r>
            <a:r>
              <a:rPr lang="en-US" sz="1600" dirty="0" smtClean="0">
                <a:cs typeface="Arial" panose="020B0604020202020204" pitchFamily="34" charset="0"/>
              </a:rPr>
              <a:t>l</a:t>
            </a:r>
            <a:r>
              <a:rPr lang="en-US" sz="1600" spc="5" dirty="0" smtClean="0">
                <a:cs typeface="Arial" panose="020B0604020202020204" pitchFamily="34" charset="0"/>
              </a:rPr>
              <a:t> </a:t>
            </a:r>
            <a:r>
              <a:rPr lang="en-US" sz="1600" spc="10" dirty="0">
                <a:cs typeface="Arial" panose="020B0604020202020204" pitchFamily="34" charset="0"/>
              </a:rPr>
              <a:t>l</a:t>
            </a:r>
            <a:r>
              <a:rPr lang="en-US" sz="1600" spc="20" dirty="0">
                <a:cs typeface="Arial" panose="020B0604020202020204" pitchFamily="34" charset="0"/>
              </a:rPr>
              <a:t>i</a:t>
            </a:r>
            <a:r>
              <a:rPr lang="en-US" sz="1600" spc="-5" dirty="0">
                <a:cs typeface="Arial" panose="020B0604020202020204" pitchFamily="34" charset="0"/>
              </a:rPr>
              <a:t>f</a:t>
            </a:r>
            <a:r>
              <a:rPr lang="en-US" sz="1600" dirty="0">
                <a:cs typeface="Arial" panose="020B0604020202020204" pitchFamily="34" charset="0"/>
              </a:rPr>
              <a:t>e</a:t>
            </a:r>
            <a:r>
              <a:rPr lang="en-US" sz="1600" spc="-25" dirty="0">
                <a:cs typeface="Arial" panose="020B0604020202020204" pitchFamily="34" charset="0"/>
              </a:rPr>
              <a:t> </a:t>
            </a:r>
            <a:r>
              <a:rPr lang="en-US" sz="1600" spc="-10" dirty="0">
                <a:cs typeface="Arial" panose="020B0604020202020204" pitchFamily="34" charset="0"/>
              </a:rPr>
              <a:t>a</a:t>
            </a:r>
            <a:r>
              <a:rPr lang="en-US" sz="1600" spc="-5" dirty="0">
                <a:cs typeface="Arial" panose="020B0604020202020204" pitchFamily="34" charset="0"/>
              </a:rPr>
              <a:t>ssoc</a:t>
            </a:r>
            <a:r>
              <a:rPr lang="en-US" sz="1600" spc="20" dirty="0">
                <a:cs typeface="Arial" panose="020B0604020202020204" pitchFamily="34" charset="0"/>
              </a:rPr>
              <a:t>i</a:t>
            </a:r>
            <a:r>
              <a:rPr lang="en-US" sz="1600" spc="-10" dirty="0">
                <a:cs typeface="Arial" panose="020B0604020202020204" pitchFamily="34" charset="0"/>
              </a:rPr>
              <a:t>a</a:t>
            </a:r>
            <a:r>
              <a:rPr lang="en-US" sz="1600" spc="-15" dirty="0">
                <a:cs typeface="Arial" panose="020B0604020202020204" pitchFamily="34" charset="0"/>
              </a:rPr>
              <a:t>t</a:t>
            </a:r>
            <a:r>
              <a:rPr lang="en-US" sz="1600" spc="-10" dirty="0">
                <a:cs typeface="Arial" panose="020B0604020202020204" pitchFamily="34" charset="0"/>
              </a:rPr>
              <a:t>e</a:t>
            </a:r>
            <a:r>
              <a:rPr lang="en-US" sz="1600" dirty="0">
                <a:cs typeface="Arial" panose="020B0604020202020204" pitchFamily="34" charset="0"/>
              </a:rPr>
              <a:t>d</a:t>
            </a:r>
            <a:r>
              <a:rPr lang="en-US" sz="1600" spc="5" dirty="0">
                <a:cs typeface="Arial" panose="020B0604020202020204" pitchFamily="34" charset="0"/>
              </a:rPr>
              <a:t> </a:t>
            </a:r>
            <a:r>
              <a:rPr lang="en-US" sz="1600" spc="-35" dirty="0">
                <a:cs typeface="Arial" panose="020B0604020202020204" pitchFamily="34" charset="0"/>
              </a:rPr>
              <a:t>w</a:t>
            </a:r>
            <a:r>
              <a:rPr lang="en-US" sz="1600" spc="20" dirty="0">
                <a:cs typeface="Arial" panose="020B0604020202020204" pitchFamily="34" charset="0"/>
              </a:rPr>
              <a:t>i</a:t>
            </a:r>
            <a:r>
              <a:rPr lang="en-US" sz="1600" spc="-15" dirty="0">
                <a:cs typeface="Arial" panose="020B0604020202020204" pitchFamily="34" charset="0"/>
              </a:rPr>
              <a:t>t</a:t>
            </a:r>
            <a:r>
              <a:rPr lang="en-US" sz="1600" dirty="0">
                <a:cs typeface="Arial" panose="020B0604020202020204" pitchFamily="34" charset="0"/>
              </a:rPr>
              <a:t>h</a:t>
            </a:r>
            <a:r>
              <a:rPr lang="en-US" sz="1600" spc="35" dirty="0">
                <a:cs typeface="Arial" panose="020B0604020202020204" pitchFamily="34" charset="0"/>
              </a:rPr>
              <a:t> </a:t>
            </a:r>
            <a:r>
              <a:rPr lang="en-US" sz="1600" spc="10" dirty="0">
                <a:cs typeface="Arial" panose="020B0604020202020204" pitchFamily="34" charset="0"/>
              </a:rPr>
              <a:t>l</a:t>
            </a:r>
            <a:r>
              <a:rPr lang="en-US" sz="1600" spc="-10" dirty="0">
                <a:cs typeface="Arial" panose="020B0604020202020204" pitchFamily="34" charset="0"/>
              </a:rPr>
              <a:t>e</a:t>
            </a:r>
            <a:r>
              <a:rPr lang="en-US" sz="1600" spc="20" dirty="0">
                <a:cs typeface="Arial" panose="020B0604020202020204" pitchFamily="34" charset="0"/>
              </a:rPr>
              <a:t>v</a:t>
            </a:r>
            <a:r>
              <a:rPr lang="en-US" sz="1600" spc="-10" dirty="0">
                <a:cs typeface="Arial" panose="020B0604020202020204" pitchFamily="34" charset="0"/>
              </a:rPr>
              <a:t>e</a:t>
            </a:r>
            <a:r>
              <a:rPr lang="en-US" sz="1600" dirty="0">
                <a:cs typeface="Arial" panose="020B0604020202020204" pitchFamily="34" charset="0"/>
              </a:rPr>
              <a:t>l</a:t>
            </a:r>
            <a:r>
              <a:rPr lang="en-US" sz="1600" spc="-10" dirty="0">
                <a:cs typeface="Arial" panose="020B0604020202020204" pitchFamily="34" charset="0"/>
              </a:rPr>
              <a:t> </a:t>
            </a:r>
            <a:r>
              <a:rPr lang="en-US" sz="1600" spc="-5" dirty="0">
                <a:cs typeface="Arial" panose="020B0604020202020204" pitchFamily="34" charset="0"/>
              </a:rPr>
              <a:t>3</a:t>
            </a:r>
            <a:r>
              <a:rPr lang="en-US" sz="1600" dirty="0">
                <a:cs typeface="Arial" panose="020B0604020202020204" pitchFamily="34" charset="0"/>
              </a:rPr>
              <a:t>.</a:t>
            </a:r>
            <a:r>
              <a:rPr lang="en-US" sz="1600" spc="10" dirty="0">
                <a:cs typeface="Arial" panose="020B0604020202020204" pitchFamily="34" charset="0"/>
              </a:rPr>
              <a:t> </a:t>
            </a:r>
            <a:r>
              <a:rPr lang="en-US" sz="1600" spc="20" dirty="0" smtClean="0">
                <a:cs typeface="Arial" panose="020B0604020202020204" pitchFamily="34" charset="0"/>
              </a:rPr>
              <a:t>A</a:t>
            </a:r>
            <a:r>
              <a:rPr lang="en-US" sz="1600" spc="-5" dirty="0" smtClean="0">
                <a:cs typeface="Arial" panose="020B0604020202020204" pitchFamily="34" charset="0"/>
              </a:rPr>
              <a:t>cc</a:t>
            </a:r>
            <a:r>
              <a:rPr lang="en-US" sz="1600" spc="-10" dirty="0" smtClean="0">
                <a:cs typeface="Arial" panose="020B0604020202020204" pitchFamily="34" charset="0"/>
              </a:rPr>
              <a:t>e</a:t>
            </a:r>
            <a:r>
              <a:rPr lang="en-US" sz="1600" spc="-5" dirty="0" smtClean="0">
                <a:cs typeface="Arial" panose="020B0604020202020204" pitchFamily="34" charset="0"/>
              </a:rPr>
              <a:t>p</a:t>
            </a:r>
            <a:r>
              <a:rPr lang="en-US" sz="1600" spc="-10" dirty="0" smtClean="0">
                <a:cs typeface="Arial" panose="020B0604020202020204" pitchFamily="34" charset="0"/>
              </a:rPr>
              <a:t>tan</a:t>
            </a:r>
            <a:r>
              <a:rPr lang="en-US" sz="1600" spc="-5" dirty="0" smtClean="0">
                <a:cs typeface="Arial" panose="020B0604020202020204" pitchFamily="34" charset="0"/>
              </a:rPr>
              <a:t>c</a:t>
            </a:r>
            <a:r>
              <a:rPr lang="en-US" sz="1600" dirty="0" smtClean="0">
                <a:cs typeface="Arial" panose="020B0604020202020204" pitchFamily="34" charset="0"/>
              </a:rPr>
              <a:t>e</a:t>
            </a:r>
            <a:r>
              <a:rPr lang="en-US" sz="1600" spc="10" dirty="0" smtClean="0">
                <a:cs typeface="Arial" panose="020B0604020202020204" pitchFamily="34" charset="0"/>
              </a:rPr>
              <a:t> </a:t>
            </a:r>
            <a:r>
              <a:rPr lang="en-US" sz="1600" spc="-5" dirty="0" smtClean="0">
                <a:cs typeface="Arial" panose="020B0604020202020204" pitchFamily="34" charset="0"/>
              </a:rPr>
              <a:t>o</a:t>
            </a:r>
            <a:r>
              <a:rPr lang="en-US" sz="1600" dirty="0" smtClean="0">
                <a:cs typeface="Arial" panose="020B0604020202020204" pitchFamily="34" charset="0"/>
              </a:rPr>
              <a:t>f </a:t>
            </a:r>
            <a:r>
              <a:rPr lang="en-US" sz="1600" spc="-15" dirty="0">
                <a:cs typeface="Arial" panose="020B0604020202020204" pitchFamily="34" charset="0"/>
              </a:rPr>
              <a:t>t</a:t>
            </a:r>
            <a:r>
              <a:rPr lang="en-US" sz="1600" spc="-10" dirty="0">
                <a:cs typeface="Arial" panose="020B0604020202020204" pitchFamily="34" charset="0"/>
              </a:rPr>
              <a:t>he </a:t>
            </a:r>
            <a:r>
              <a:rPr lang="en-US" sz="1600" spc="-5" dirty="0">
                <a:cs typeface="Arial" panose="020B0604020202020204" pitchFamily="34" charset="0"/>
              </a:rPr>
              <a:t>ro</a:t>
            </a:r>
            <a:r>
              <a:rPr lang="en-US" sz="1600" spc="10" dirty="0">
                <a:cs typeface="Arial" panose="020B0604020202020204" pitchFamily="34" charset="0"/>
              </a:rPr>
              <a:t>l</a:t>
            </a:r>
            <a:r>
              <a:rPr lang="en-US" sz="1600" dirty="0">
                <a:cs typeface="Arial" panose="020B0604020202020204" pitchFamily="34" charset="0"/>
              </a:rPr>
              <a:t>e</a:t>
            </a:r>
            <a:r>
              <a:rPr lang="en-US" sz="1600" spc="-15"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f </a:t>
            </a:r>
            <a:r>
              <a:rPr lang="en-US" sz="1600" spc="-5" dirty="0">
                <a:cs typeface="Arial" panose="020B0604020202020204" pitchFamily="34" charset="0"/>
              </a:rPr>
              <a:t>b</a:t>
            </a:r>
            <a:r>
              <a:rPr lang="en-US" sz="1600" spc="-10" dirty="0">
                <a:cs typeface="Arial" panose="020B0604020202020204" pitchFamily="34" charset="0"/>
              </a:rPr>
              <a:t>e</a:t>
            </a:r>
            <a:r>
              <a:rPr lang="en-US" sz="1600" spc="10" dirty="0">
                <a:cs typeface="Arial" panose="020B0604020202020204" pitchFamily="34" charset="0"/>
              </a:rPr>
              <a:t>l</a:t>
            </a:r>
            <a:r>
              <a:rPr lang="en-US" sz="1600" spc="20" dirty="0">
                <a:cs typeface="Arial" panose="020B0604020202020204" pitchFamily="34" charset="0"/>
              </a:rPr>
              <a:t>i</a:t>
            </a:r>
            <a:r>
              <a:rPr lang="en-US" sz="1600" spc="-10" dirty="0">
                <a:cs typeface="Arial" panose="020B0604020202020204" pitchFamily="34" charset="0"/>
              </a:rPr>
              <a:t>e</a:t>
            </a:r>
            <a:r>
              <a:rPr lang="en-US" sz="1600" spc="-5" dirty="0">
                <a:cs typeface="Arial" panose="020B0604020202020204" pitchFamily="34" charset="0"/>
              </a:rPr>
              <a:t>fs</a:t>
            </a:r>
            <a:r>
              <a:rPr lang="en-US" sz="1600" dirty="0">
                <a:cs typeface="Arial" panose="020B0604020202020204" pitchFamily="34" charset="0"/>
              </a:rPr>
              <a:t>,</a:t>
            </a:r>
            <a:r>
              <a:rPr lang="en-US" sz="1600" spc="-5" dirty="0">
                <a:cs typeface="Arial" panose="020B0604020202020204" pitchFamily="34" charset="0"/>
              </a:rPr>
              <a:t> </a:t>
            </a:r>
            <a:r>
              <a:rPr lang="en-US" sz="1600" spc="20" dirty="0">
                <a:cs typeface="Arial" panose="020B0604020202020204" pitchFamily="34" charset="0"/>
              </a:rPr>
              <a:t>v</a:t>
            </a:r>
            <a:r>
              <a:rPr lang="en-US" sz="1600" spc="-10" dirty="0">
                <a:cs typeface="Arial" panose="020B0604020202020204" pitchFamily="34" charset="0"/>
              </a:rPr>
              <a:t>a</a:t>
            </a:r>
            <a:r>
              <a:rPr lang="en-US" sz="1600" spc="10" dirty="0">
                <a:cs typeface="Arial" panose="020B0604020202020204" pitchFamily="34" charset="0"/>
              </a:rPr>
              <a:t>l</a:t>
            </a:r>
            <a:r>
              <a:rPr lang="en-US" sz="1600" spc="-5" dirty="0">
                <a:cs typeface="Arial" panose="020B0604020202020204" pitchFamily="34" charset="0"/>
              </a:rPr>
              <a:t>u</a:t>
            </a:r>
            <a:r>
              <a:rPr lang="en-US" sz="1600" spc="-10" dirty="0">
                <a:cs typeface="Arial" panose="020B0604020202020204" pitchFamily="34" charset="0"/>
              </a:rPr>
              <a:t>e</a:t>
            </a:r>
            <a:r>
              <a:rPr lang="en-US" sz="1600" spc="-5" dirty="0">
                <a:cs typeface="Arial" panose="020B0604020202020204" pitchFamily="34" charset="0"/>
              </a:rPr>
              <a:t>s</a:t>
            </a:r>
            <a:r>
              <a:rPr lang="en-US" sz="1600" dirty="0">
                <a:cs typeface="Arial" panose="020B0604020202020204" pitchFamily="34" charset="0"/>
              </a:rPr>
              <a:t>,</a:t>
            </a:r>
            <a:r>
              <a:rPr lang="en-US" sz="1600" spc="-5" dirty="0">
                <a:cs typeface="Arial" panose="020B0604020202020204" pitchFamily="34" charset="0"/>
              </a:rPr>
              <a:t> </a:t>
            </a:r>
            <a:r>
              <a:rPr lang="en-US" sz="1600" spc="-10" dirty="0">
                <a:cs typeface="Arial" panose="020B0604020202020204" pitchFamily="34" charset="0"/>
              </a:rPr>
              <a:t>an</a:t>
            </a:r>
            <a:r>
              <a:rPr lang="en-US" sz="1600" dirty="0">
                <a:cs typeface="Arial" panose="020B0604020202020204" pitchFamily="34" charset="0"/>
              </a:rPr>
              <a:t>d</a:t>
            </a:r>
            <a:r>
              <a:rPr lang="en-US" sz="1600" spc="5" dirty="0">
                <a:cs typeface="Arial" panose="020B0604020202020204" pitchFamily="34" charset="0"/>
              </a:rPr>
              <a:t> </a:t>
            </a:r>
            <a:r>
              <a:rPr lang="en-US" sz="1600" spc="-5" dirty="0">
                <a:cs typeface="Arial" panose="020B0604020202020204" pitchFamily="34" charset="0"/>
              </a:rPr>
              <a:t>b</a:t>
            </a:r>
            <a:r>
              <a:rPr lang="en-US" sz="1600" spc="-10" dirty="0">
                <a:cs typeface="Arial" panose="020B0604020202020204" pitchFamily="34" charset="0"/>
              </a:rPr>
              <a:t>eha</a:t>
            </a:r>
            <a:r>
              <a:rPr lang="en-US" sz="1600" spc="20" dirty="0">
                <a:cs typeface="Arial" panose="020B0604020202020204" pitchFamily="34" charset="0"/>
              </a:rPr>
              <a:t>vi</a:t>
            </a:r>
            <a:r>
              <a:rPr lang="en-US" sz="1600" spc="-5" dirty="0">
                <a:cs typeface="Arial" panose="020B0604020202020204" pitchFamily="34" charset="0"/>
              </a:rPr>
              <a:t>or</a:t>
            </a:r>
            <a:r>
              <a:rPr lang="en-US" sz="1600" dirty="0">
                <a:cs typeface="Arial" panose="020B0604020202020204" pitchFamily="34" charset="0"/>
              </a:rPr>
              <a:t>s</a:t>
            </a:r>
            <a:r>
              <a:rPr lang="en-US" sz="1600" spc="-25" dirty="0">
                <a:cs typeface="Arial" panose="020B0604020202020204" pitchFamily="34" charset="0"/>
              </a:rPr>
              <a:t> </a:t>
            </a:r>
            <a:r>
              <a:rPr lang="en-US" sz="1600" spc="-5" dirty="0">
                <a:cs typeface="Arial" panose="020B0604020202020204" pitchFamily="34" charset="0"/>
              </a:rPr>
              <a:t>o</a:t>
            </a:r>
            <a:r>
              <a:rPr lang="en-US" sz="1600" dirty="0">
                <a:cs typeface="Arial" panose="020B0604020202020204" pitchFamily="34" charset="0"/>
              </a:rPr>
              <a:t>n</a:t>
            </a:r>
            <a:r>
              <a:rPr lang="en-US" sz="1600" spc="10" dirty="0">
                <a:cs typeface="Arial" panose="020B0604020202020204" pitchFamily="34" charset="0"/>
              </a:rPr>
              <a:t> </a:t>
            </a:r>
            <a:r>
              <a:rPr lang="en-US" sz="1600" spc="20" dirty="0">
                <a:cs typeface="Arial" panose="020B0604020202020204" pitchFamily="34" charset="0"/>
              </a:rPr>
              <a:t>i</a:t>
            </a:r>
            <a:r>
              <a:rPr lang="en-US" sz="1600" spc="10" dirty="0">
                <a:cs typeface="Arial" panose="020B0604020202020204" pitchFamily="34" charset="0"/>
              </a:rPr>
              <a:t>l</a:t>
            </a:r>
            <a:r>
              <a:rPr lang="en-US" sz="1600" dirty="0">
                <a:cs typeface="Arial" panose="020B0604020202020204" pitchFamily="34" charset="0"/>
              </a:rPr>
              <a:t>l</a:t>
            </a:r>
            <a:r>
              <a:rPr lang="en-US" sz="1600" spc="-10" dirty="0">
                <a:cs typeface="Arial" panose="020B0604020202020204" pitchFamily="34" charset="0"/>
              </a:rPr>
              <a:t>ne</a:t>
            </a:r>
            <a:r>
              <a:rPr lang="en-US" sz="1600" spc="-5" dirty="0">
                <a:cs typeface="Arial" panose="020B0604020202020204" pitchFamily="34" charset="0"/>
              </a:rPr>
              <a:t>s</a:t>
            </a:r>
            <a:r>
              <a:rPr lang="en-US" sz="1600" dirty="0">
                <a:cs typeface="Arial" panose="020B0604020202020204" pitchFamily="34" charset="0"/>
              </a:rPr>
              <a:t>s</a:t>
            </a:r>
            <a:r>
              <a:rPr lang="en-US" sz="1600" spc="-10" dirty="0">
                <a:cs typeface="Arial" panose="020B0604020202020204" pitchFamily="34" charset="0"/>
              </a:rPr>
              <a:t> and </a:t>
            </a:r>
            <a:r>
              <a:rPr lang="en-US" sz="1600" spc="-10" dirty="0" smtClean="0">
                <a:cs typeface="Arial" panose="020B0604020202020204" pitchFamily="34" charset="0"/>
              </a:rPr>
              <a:t>t</a:t>
            </a:r>
            <a:r>
              <a:rPr lang="en-US" sz="1600" spc="-5" dirty="0" smtClean="0">
                <a:cs typeface="Arial" panose="020B0604020202020204" pitchFamily="34" charset="0"/>
              </a:rPr>
              <a:t>r</a:t>
            </a:r>
            <a:r>
              <a:rPr lang="en-US" sz="1600" spc="-10" dirty="0" smtClean="0">
                <a:cs typeface="Arial" panose="020B0604020202020204" pitchFamily="34" charset="0"/>
              </a:rPr>
              <a:t>eat</a:t>
            </a:r>
            <a:r>
              <a:rPr lang="en-US" sz="1600" dirty="0" smtClean="0">
                <a:cs typeface="Arial" panose="020B0604020202020204" pitchFamily="34" charset="0"/>
              </a:rPr>
              <a:t>m</a:t>
            </a:r>
            <a:r>
              <a:rPr lang="en-US" sz="1600" spc="-10" dirty="0" smtClean="0">
                <a:cs typeface="Arial" panose="020B0604020202020204" pitchFamily="34" charset="0"/>
              </a:rPr>
              <a:t>en</a:t>
            </a:r>
            <a:r>
              <a:rPr lang="en-US" sz="1600" dirty="0" smtClean="0">
                <a:cs typeface="Arial" panose="020B0604020202020204" pitchFamily="34" charset="0"/>
              </a:rPr>
              <a:t>t.</a:t>
            </a:r>
            <a:r>
              <a:rPr lang="en-US" sz="1600" spc="45" dirty="0" smtClean="0">
                <a:cs typeface="Arial" panose="020B0604020202020204" pitchFamily="34" charset="0"/>
              </a:rPr>
              <a:t> </a:t>
            </a:r>
            <a:r>
              <a:rPr lang="en-US" sz="1600" spc="-5" dirty="0" smtClean="0">
                <a:cs typeface="Arial" panose="020B0604020202020204" pitchFamily="34" charset="0"/>
              </a:rPr>
              <a:t>Ou</a:t>
            </a:r>
            <a:r>
              <a:rPr lang="en-US" sz="1600" dirty="0" smtClean="0">
                <a:cs typeface="Arial" panose="020B0604020202020204" pitchFamily="34" charset="0"/>
              </a:rPr>
              <a:t>r</a:t>
            </a:r>
            <a:r>
              <a:rPr lang="en-US" sz="1600" spc="15" dirty="0" smtClean="0">
                <a:cs typeface="Arial" panose="020B0604020202020204" pitchFamily="34" charset="0"/>
              </a:rPr>
              <a:t> </a:t>
            </a:r>
            <a:r>
              <a:rPr lang="en-US" sz="1600" spc="-5" dirty="0">
                <a:cs typeface="Arial" panose="020B0604020202020204" pitchFamily="34" charset="0"/>
              </a:rPr>
              <a:t>c</a:t>
            </a:r>
            <a:r>
              <a:rPr lang="en-US" sz="1600" spc="-10" dirty="0">
                <a:cs typeface="Arial" panose="020B0604020202020204" pitchFamily="34" charset="0"/>
              </a:rPr>
              <a:t>e</a:t>
            </a:r>
            <a:r>
              <a:rPr lang="en-US" sz="1600" spc="-5" dirty="0">
                <a:cs typeface="Arial" panose="020B0604020202020204" pitchFamily="34" charset="0"/>
              </a:rPr>
              <a:t>r</a:t>
            </a:r>
            <a:r>
              <a:rPr lang="en-US" sz="1600" spc="-15" dirty="0">
                <a:cs typeface="Arial" panose="020B0604020202020204" pitchFamily="34" charset="0"/>
              </a:rPr>
              <a:t>t</a:t>
            </a:r>
            <a:r>
              <a:rPr lang="en-US" sz="1600" spc="-10" dirty="0">
                <a:cs typeface="Arial" panose="020B0604020202020204" pitchFamily="34" charset="0"/>
              </a:rPr>
              <a:t>a</a:t>
            </a:r>
            <a:r>
              <a:rPr lang="en-US" sz="1600" spc="20" dirty="0">
                <a:cs typeface="Arial" panose="020B0604020202020204" pitchFamily="34" charset="0"/>
              </a:rPr>
              <a:t>i</a:t>
            </a:r>
            <a:r>
              <a:rPr lang="en-US" sz="1600" dirty="0">
                <a:cs typeface="Arial" panose="020B0604020202020204" pitchFamily="34" charset="0"/>
              </a:rPr>
              <a:t>n k</a:t>
            </a:r>
            <a:r>
              <a:rPr lang="en-US" sz="1600" spc="-10" dirty="0">
                <a:cs typeface="Arial" panose="020B0604020202020204" pitchFamily="34" charset="0"/>
              </a:rPr>
              <a:t>n</a:t>
            </a:r>
            <a:r>
              <a:rPr lang="en-US" sz="1600" spc="-5" dirty="0">
                <a:cs typeface="Arial" panose="020B0604020202020204" pitchFamily="34" charset="0"/>
              </a:rPr>
              <a:t>o</a:t>
            </a:r>
            <a:r>
              <a:rPr lang="en-US" sz="1600" spc="-35" dirty="0">
                <a:cs typeface="Arial" panose="020B0604020202020204" pitchFamily="34" charset="0"/>
              </a:rPr>
              <a:t>w</a:t>
            </a:r>
            <a:r>
              <a:rPr lang="en-US" sz="1600" spc="10" dirty="0">
                <a:cs typeface="Arial" panose="020B0604020202020204" pitchFamily="34" charset="0"/>
              </a:rPr>
              <a:t>l</a:t>
            </a:r>
            <a:r>
              <a:rPr lang="en-US" sz="1600" spc="-10" dirty="0">
                <a:cs typeface="Arial" panose="020B0604020202020204" pitchFamily="34" charset="0"/>
              </a:rPr>
              <a:t>e</a:t>
            </a:r>
            <a:r>
              <a:rPr lang="en-US" sz="1600" dirty="0">
                <a:cs typeface="Arial" panose="020B0604020202020204" pitchFamily="34" charset="0"/>
              </a:rPr>
              <a:t>dg</a:t>
            </a:r>
            <a:r>
              <a:rPr lang="en-US" sz="1600" spc="5" dirty="0">
                <a:cs typeface="Arial" panose="020B0604020202020204" pitchFamily="34" charset="0"/>
              </a:rPr>
              <a:t>e</a:t>
            </a:r>
            <a:r>
              <a:rPr lang="en-US" sz="1600" dirty="0">
                <a:cs typeface="Arial" panose="020B0604020202020204" pitchFamily="34" charset="0"/>
              </a:rPr>
              <a:t>,</a:t>
            </a:r>
            <a:r>
              <a:rPr lang="en-US" sz="1600" spc="45" dirty="0">
                <a:cs typeface="Arial" panose="020B0604020202020204" pitchFamily="34" charset="0"/>
              </a:rPr>
              <a:t> </a:t>
            </a:r>
            <a:r>
              <a:rPr lang="en-US" sz="1600" spc="-10" dirty="0">
                <a:cs typeface="Arial" panose="020B0604020202020204" pitchFamily="34" charset="0"/>
              </a:rPr>
              <a:t>at</a:t>
            </a:r>
            <a:r>
              <a:rPr lang="en-US" sz="1600" spc="-15" dirty="0">
                <a:cs typeface="Arial" panose="020B0604020202020204" pitchFamily="34" charset="0"/>
              </a:rPr>
              <a:t>t</a:t>
            </a:r>
            <a:r>
              <a:rPr lang="en-US" sz="1600" spc="20" dirty="0">
                <a:cs typeface="Arial" panose="020B0604020202020204" pitchFamily="34" charset="0"/>
              </a:rPr>
              <a:t>i</a:t>
            </a:r>
            <a:r>
              <a:rPr lang="en-US" sz="1600" spc="-15" dirty="0">
                <a:cs typeface="Arial" panose="020B0604020202020204" pitchFamily="34" charset="0"/>
              </a:rPr>
              <a:t>t</a:t>
            </a:r>
            <a:r>
              <a:rPr lang="en-US" sz="1600" spc="-5" dirty="0">
                <a:cs typeface="Arial" panose="020B0604020202020204" pitchFamily="34" charset="0"/>
              </a:rPr>
              <a:t>u</a:t>
            </a:r>
            <a:r>
              <a:rPr lang="en-US" sz="1600" dirty="0">
                <a:cs typeface="Arial" panose="020B0604020202020204" pitchFamily="34" charset="0"/>
              </a:rPr>
              <a:t>d</a:t>
            </a:r>
            <a:r>
              <a:rPr lang="en-US" sz="1600" spc="-10" dirty="0">
                <a:cs typeface="Arial" panose="020B0604020202020204" pitchFamily="34" charset="0"/>
              </a:rPr>
              <a:t>e</a:t>
            </a:r>
            <a:r>
              <a:rPr lang="en-US" sz="1600" dirty="0">
                <a:cs typeface="Arial" panose="020B0604020202020204" pitchFamily="34" charset="0"/>
              </a:rPr>
              <a:t>s</a:t>
            </a:r>
            <a:r>
              <a:rPr lang="en-US" sz="1600" spc="35" dirty="0">
                <a:cs typeface="Arial" panose="020B0604020202020204" pitchFamily="34" charset="0"/>
              </a:rPr>
              <a:t> </a:t>
            </a:r>
            <a:r>
              <a:rPr lang="en-US" sz="1600" spc="-10" dirty="0">
                <a:cs typeface="Arial" panose="020B0604020202020204" pitchFamily="34" charset="0"/>
              </a:rPr>
              <a:t>an</a:t>
            </a:r>
            <a:r>
              <a:rPr lang="en-US" sz="1600" dirty="0">
                <a:cs typeface="Arial" panose="020B0604020202020204" pitchFamily="34" charset="0"/>
              </a:rPr>
              <a:t>d</a:t>
            </a:r>
            <a:r>
              <a:rPr lang="en-US" sz="1600" spc="20" dirty="0">
                <a:cs typeface="Arial" panose="020B0604020202020204" pitchFamily="34" charset="0"/>
              </a:rPr>
              <a:t> </a:t>
            </a:r>
            <a:r>
              <a:rPr lang="en-US" sz="1600" spc="-5" dirty="0">
                <a:cs typeface="Arial" panose="020B0604020202020204" pitchFamily="34" charset="0"/>
              </a:rPr>
              <a:t>sk</a:t>
            </a:r>
            <a:r>
              <a:rPr lang="en-US" sz="1600" spc="20" dirty="0">
                <a:cs typeface="Arial" panose="020B0604020202020204" pitchFamily="34" charset="0"/>
              </a:rPr>
              <a:t>i</a:t>
            </a:r>
            <a:r>
              <a:rPr lang="en-US" sz="1600" spc="10" dirty="0">
                <a:cs typeface="Arial" panose="020B0604020202020204" pitchFamily="34" charset="0"/>
              </a:rPr>
              <a:t>ll</a:t>
            </a:r>
            <a:r>
              <a:rPr lang="en-US" sz="1600" spc="-5" dirty="0">
                <a:cs typeface="Arial" panose="020B0604020202020204" pitchFamily="34" charset="0"/>
              </a:rPr>
              <a:t>s</a:t>
            </a:r>
            <a:r>
              <a:rPr lang="en-US" sz="1600" dirty="0">
                <a:cs typeface="Arial" panose="020B0604020202020204" pitchFamily="34" charset="0"/>
              </a:rPr>
              <a:t>.</a:t>
            </a:r>
            <a:endParaRPr lang="en-US" sz="1600" dirty="0">
              <a:cs typeface="Arial" panose="020B0604020202020204" pitchFamily="34" charset="0"/>
            </a:endParaRPr>
          </a:p>
        </p:txBody>
      </p:sp>
    </p:spTree>
    <p:extLst>
      <p:ext uri="{BB962C8B-B14F-4D97-AF65-F5344CB8AC3E}">
        <p14:creationId xmlns:p14="http://schemas.microsoft.com/office/powerpoint/2010/main" val="599276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686" y="973732"/>
            <a:ext cx="3160993" cy="495590"/>
          </a:xfrm>
        </p:spPr>
        <p:txBody>
          <a:bodyPr>
            <a:noAutofit/>
          </a:bodyPr>
          <a:lstStyle/>
          <a:p>
            <a:r>
              <a:rPr lang="en-US" sz="3200" dirty="0">
                <a:latin typeface="+mn-lt"/>
              </a:rPr>
              <a:t>LGBT Community</a:t>
            </a:r>
            <a:endParaRPr lang="en-US" sz="3200" dirty="0">
              <a:latin typeface="+mn-lt"/>
            </a:endParaRPr>
          </a:p>
        </p:txBody>
      </p:sp>
      <p:sp>
        <p:nvSpPr>
          <p:cNvPr id="4" name="Content Placeholder 2"/>
          <p:cNvSpPr txBox="1">
            <a:spLocks/>
          </p:cNvSpPr>
          <p:nvPr/>
        </p:nvSpPr>
        <p:spPr>
          <a:xfrm>
            <a:off x="418810" y="159686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spcBef>
                <a:spcPts val="0"/>
              </a:spcBef>
              <a:buFont typeface="Arial" panose="020B0604020202020204" pitchFamily="34" charset="0"/>
              <a:buNone/>
            </a:pPr>
            <a:r>
              <a:rPr lang="en-US" sz="1800" dirty="0" smtClean="0"/>
              <a:t>What do the letters in LGBT stand for?</a:t>
            </a:r>
          </a:p>
          <a:p>
            <a:pPr marL="0" indent="0">
              <a:buFont typeface="Arial" panose="020B0604020202020204" pitchFamily="34" charse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4496271"/>
              </p:ext>
            </p:extLst>
          </p:nvPr>
        </p:nvGraphicFramePr>
        <p:xfrm>
          <a:off x="661710" y="2161073"/>
          <a:ext cx="7847095" cy="2557659"/>
        </p:xfrm>
        <a:graphic>
          <a:graphicData uri="http://schemas.openxmlformats.org/drawingml/2006/table">
            <a:tbl>
              <a:tblPr firstRow="1" bandRow="1">
                <a:tableStyleId>{5C22544A-7EE6-4342-B048-85BDC9FD1C3A}</a:tableStyleId>
              </a:tblPr>
              <a:tblGrid>
                <a:gridCol w="1569419">
                  <a:extLst>
                    <a:ext uri="{9D8B030D-6E8A-4147-A177-3AD203B41FA5}">
                      <a16:colId xmlns:a16="http://schemas.microsoft.com/office/drawing/2014/main" val="477187144"/>
                    </a:ext>
                  </a:extLst>
                </a:gridCol>
                <a:gridCol w="1569419">
                  <a:extLst>
                    <a:ext uri="{9D8B030D-6E8A-4147-A177-3AD203B41FA5}">
                      <a16:colId xmlns:a16="http://schemas.microsoft.com/office/drawing/2014/main" val="2131957252"/>
                    </a:ext>
                  </a:extLst>
                </a:gridCol>
                <a:gridCol w="1569419">
                  <a:extLst>
                    <a:ext uri="{9D8B030D-6E8A-4147-A177-3AD203B41FA5}">
                      <a16:colId xmlns:a16="http://schemas.microsoft.com/office/drawing/2014/main" val="3470732674"/>
                    </a:ext>
                  </a:extLst>
                </a:gridCol>
                <a:gridCol w="1569419">
                  <a:extLst>
                    <a:ext uri="{9D8B030D-6E8A-4147-A177-3AD203B41FA5}">
                      <a16:colId xmlns:a16="http://schemas.microsoft.com/office/drawing/2014/main" val="1896948300"/>
                    </a:ext>
                  </a:extLst>
                </a:gridCol>
                <a:gridCol w="1569419">
                  <a:extLst>
                    <a:ext uri="{9D8B030D-6E8A-4147-A177-3AD203B41FA5}">
                      <a16:colId xmlns:a16="http://schemas.microsoft.com/office/drawing/2014/main" val="3123522836"/>
                    </a:ext>
                  </a:extLst>
                </a:gridCol>
              </a:tblGrid>
              <a:tr h="290691">
                <a:tc>
                  <a:txBody>
                    <a:bodyPr/>
                    <a:lstStyle/>
                    <a:p>
                      <a:pPr algn="ctr"/>
                      <a:r>
                        <a:rPr lang="en-US" sz="1400" b="1" u="none" dirty="0" smtClean="0">
                          <a:solidFill>
                            <a:schemeClr val="accent2"/>
                          </a:solidFill>
                        </a:rPr>
                        <a:t>Term</a:t>
                      </a:r>
                      <a:endParaRPr lang="en-US" sz="1400" b="1" u="none" dirty="0">
                        <a:solidFill>
                          <a:schemeClr val="accent2"/>
                        </a:solidFill>
                      </a:endParaRPr>
                    </a:p>
                  </a:txBody>
                  <a:tcPr anchor="ctr">
                    <a:solidFill>
                      <a:schemeClr val="accent4">
                        <a:lumMod val="40000"/>
                        <a:lumOff val="60000"/>
                      </a:schemeClr>
                    </a:solidFill>
                  </a:tcPr>
                </a:tc>
                <a:tc>
                  <a:txBody>
                    <a:bodyPr/>
                    <a:lstStyle/>
                    <a:p>
                      <a:pPr algn="ctr"/>
                      <a:r>
                        <a:rPr lang="en-US" sz="1400" dirty="0" smtClean="0">
                          <a:solidFill>
                            <a:schemeClr val="accent2"/>
                          </a:solidFill>
                        </a:rPr>
                        <a:t>Lesbian</a:t>
                      </a:r>
                      <a:endParaRPr lang="en-US" sz="1400" dirty="0">
                        <a:solidFill>
                          <a:schemeClr val="accent2"/>
                        </a:solidFill>
                      </a:endParaRPr>
                    </a:p>
                  </a:txBody>
                  <a:tcPr anchor="ctr">
                    <a:solidFill>
                      <a:schemeClr val="accent4">
                        <a:lumMod val="40000"/>
                        <a:lumOff val="60000"/>
                      </a:schemeClr>
                    </a:solidFill>
                  </a:tcPr>
                </a:tc>
                <a:tc>
                  <a:txBody>
                    <a:bodyPr/>
                    <a:lstStyle/>
                    <a:p>
                      <a:pPr algn="ctr"/>
                      <a:r>
                        <a:rPr lang="en-US" sz="1400" dirty="0" smtClean="0">
                          <a:solidFill>
                            <a:schemeClr val="accent2"/>
                          </a:solidFill>
                        </a:rPr>
                        <a:t>Gay</a:t>
                      </a:r>
                      <a:endParaRPr lang="en-US" sz="1400" dirty="0">
                        <a:solidFill>
                          <a:schemeClr val="accent2"/>
                        </a:solidFill>
                      </a:endParaRPr>
                    </a:p>
                  </a:txBody>
                  <a:tcPr anchor="ctr">
                    <a:solidFill>
                      <a:schemeClr val="accent4">
                        <a:lumMod val="40000"/>
                        <a:lumOff val="60000"/>
                      </a:schemeClr>
                    </a:solidFill>
                  </a:tcPr>
                </a:tc>
                <a:tc>
                  <a:txBody>
                    <a:bodyPr/>
                    <a:lstStyle/>
                    <a:p>
                      <a:pPr algn="ctr"/>
                      <a:r>
                        <a:rPr lang="en-US" sz="1400" dirty="0" smtClean="0">
                          <a:solidFill>
                            <a:schemeClr val="accent2"/>
                          </a:solidFill>
                        </a:rPr>
                        <a:t>Bisexual</a:t>
                      </a:r>
                      <a:endParaRPr lang="en-US" sz="1400" dirty="0">
                        <a:solidFill>
                          <a:schemeClr val="accent2"/>
                        </a:solidFill>
                      </a:endParaRPr>
                    </a:p>
                  </a:txBody>
                  <a:tcPr anchor="ctr">
                    <a:solidFill>
                      <a:schemeClr val="accent4">
                        <a:lumMod val="40000"/>
                        <a:lumOff val="60000"/>
                      </a:schemeClr>
                    </a:solidFill>
                  </a:tcPr>
                </a:tc>
                <a:tc>
                  <a:txBody>
                    <a:bodyPr/>
                    <a:lstStyle/>
                    <a:p>
                      <a:pPr algn="ctr"/>
                      <a:r>
                        <a:rPr lang="en-US" sz="1400" dirty="0" smtClean="0">
                          <a:solidFill>
                            <a:schemeClr val="accent2"/>
                          </a:solidFill>
                        </a:rPr>
                        <a:t>Transgender</a:t>
                      </a:r>
                      <a:endParaRPr lang="en-US" sz="1400" dirty="0">
                        <a:solidFill>
                          <a:schemeClr val="accent2"/>
                        </a:solidFill>
                      </a:endParaRPr>
                    </a:p>
                  </a:txBody>
                  <a:tcPr anchor="ctr">
                    <a:solidFill>
                      <a:schemeClr val="accent4">
                        <a:lumMod val="40000"/>
                        <a:lumOff val="60000"/>
                      </a:schemeClr>
                    </a:solidFill>
                  </a:tcPr>
                </a:tc>
                <a:extLst>
                  <a:ext uri="{0D108BD9-81ED-4DB2-BD59-A6C34878D82A}">
                    <a16:rowId xmlns:a16="http://schemas.microsoft.com/office/drawing/2014/main" val="2404160413"/>
                  </a:ext>
                </a:extLst>
              </a:tr>
              <a:tr h="2252859">
                <a:tc>
                  <a:txBody>
                    <a:bodyPr/>
                    <a:lstStyle/>
                    <a:p>
                      <a:pPr marL="0" algn="l" defTabSz="914400" rtl="0" eaLnBrk="1" latinLnBrk="0" hangingPunct="1"/>
                      <a:endParaRPr lang="en-US" sz="1600" b="1" u="sng" kern="1200" dirty="0" smtClean="0">
                        <a:solidFill>
                          <a:srgbClr val="6E6E6E"/>
                        </a:solidFill>
                        <a:latin typeface="+mn-lt"/>
                        <a:ea typeface="+mn-ea"/>
                        <a:cs typeface="+mn-cs"/>
                      </a:endParaRPr>
                    </a:p>
                    <a:p>
                      <a:pPr marL="0" algn="l" defTabSz="914400" rtl="0" eaLnBrk="1" latinLnBrk="0" hangingPunct="1"/>
                      <a:r>
                        <a:rPr lang="en-US" sz="1600" b="0" u="none" kern="1200" dirty="0" smtClean="0">
                          <a:solidFill>
                            <a:srgbClr val="6E6E6E"/>
                          </a:solidFill>
                          <a:latin typeface="+mn-lt"/>
                          <a:ea typeface="+mn-ea"/>
                          <a:cs typeface="+mn-cs"/>
                        </a:rPr>
                        <a:t>Definition</a:t>
                      </a:r>
                      <a:endParaRPr lang="en-US" sz="1600" b="0" u="none" kern="1200" dirty="0">
                        <a:solidFill>
                          <a:srgbClr val="6E6E6E"/>
                        </a:solidFill>
                        <a:latin typeface="+mn-lt"/>
                        <a:ea typeface="+mn-ea"/>
                        <a:cs typeface="+mn-cs"/>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rgbClr val="6E6E6E"/>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rgbClr val="6E6E6E"/>
                          </a:solidFill>
                          <a:latin typeface="+mn-lt"/>
                          <a:ea typeface="+mn-ea"/>
                          <a:cs typeface="+mn-cs"/>
                        </a:rPr>
                        <a:t>Female same-sex attraction, sexual behavior</a:t>
                      </a: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rgbClr val="6E6E6E"/>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rgbClr val="6E6E6E"/>
                          </a:solidFill>
                          <a:latin typeface="+mn-lt"/>
                          <a:ea typeface="+mn-ea"/>
                          <a:cs typeface="+mn-cs"/>
                        </a:rPr>
                        <a:t>Used by both men and women to describe their sexuality</a:t>
                      </a: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rgbClr val="6E6E6E"/>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rgbClr val="6E6E6E"/>
                          </a:solidFill>
                          <a:latin typeface="+mn-lt"/>
                          <a:ea typeface="+mn-ea"/>
                          <a:cs typeface="+mn-cs"/>
                        </a:rPr>
                        <a:t>Attractions, behaviors directed at both sexes </a:t>
                      </a:r>
                      <a:endParaRPr lang="en-US" sz="1600" dirty="0">
                        <a:solidFill>
                          <a:srgbClr val="6E6E6E"/>
                        </a:solidFill>
                        <a:latin typeface="+mn-lt"/>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rgbClr val="6E6E6E"/>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rgbClr val="6E6E6E"/>
                          </a:solidFill>
                          <a:latin typeface="+mn-lt"/>
                          <a:ea typeface="+mn-ea"/>
                          <a:cs typeface="+mn-cs"/>
                        </a:rPr>
                        <a:t>One whose gender identity or gender expression differ from their birth sex </a:t>
                      </a:r>
                      <a:endParaRPr lang="en-US" sz="1600" kern="1200" dirty="0">
                        <a:solidFill>
                          <a:srgbClr val="6E6E6E"/>
                        </a:solidFill>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2719106035"/>
                  </a:ext>
                </a:extLst>
              </a:tr>
            </a:tbl>
          </a:graphicData>
        </a:graphic>
      </p:graphicFrame>
    </p:spTree>
    <p:extLst>
      <p:ext uri="{BB962C8B-B14F-4D97-AF65-F5344CB8AC3E}">
        <p14:creationId xmlns:p14="http://schemas.microsoft.com/office/powerpoint/2010/main" val="11125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03507"/>
            <a:ext cx="3656584" cy="495590"/>
          </a:xfrm>
        </p:spPr>
        <p:txBody>
          <a:bodyPr>
            <a:noAutofit/>
          </a:bodyPr>
          <a:lstStyle/>
          <a:p>
            <a:r>
              <a:rPr lang="en-US" sz="3200" dirty="0">
                <a:latin typeface="+mn-lt"/>
              </a:rPr>
              <a:t>Gender Terminology</a:t>
            </a:r>
            <a:endParaRPr lang="en-US" sz="3200" dirty="0">
              <a:latin typeface="+mn-lt"/>
            </a:endParaRPr>
          </a:p>
        </p:txBody>
      </p:sp>
      <p:sp>
        <p:nvSpPr>
          <p:cNvPr id="4" name="Content Placeholder 2"/>
          <p:cNvSpPr txBox="1">
            <a:spLocks/>
          </p:cNvSpPr>
          <p:nvPr/>
        </p:nvSpPr>
        <p:spPr>
          <a:xfrm>
            <a:off x="418810" y="159686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127030863"/>
              </p:ext>
            </p:extLst>
          </p:nvPr>
        </p:nvGraphicFramePr>
        <p:xfrm>
          <a:off x="748439" y="1862016"/>
          <a:ext cx="7608888" cy="2835627"/>
        </p:xfrm>
        <a:graphic>
          <a:graphicData uri="http://schemas.openxmlformats.org/drawingml/2006/table">
            <a:tbl>
              <a:tblPr firstRow="1" bandRow="1">
                <a:tableStyleId>{5C22544A-7EE6-4342-B048-85BDC9FD1C3A}</a:tableStyleId>
              </a:tblPr>
              <a:tblGrid>
                <a:gridCol w="1685759">
                  <a:extLst>
                    <a:ext uri="{9D8B030D-6E8A-4147-A177-3AD203B41FA5}">
                      <a16:colId xmlns:a16="http://schemas.microsoft.com/office/drawing/2014/main" val="3034007571"/>
                    </a:ext>
                  </a:extLst>
                </a:gridCol>
                <a:gridCol w="2118685">
                  <a:extLst>
                    <a:ext uri="{9D8B030D-6E8A-4147-A177-3AD203B41FA5}">
                      <a16:colId xmlns:a16="http://schemas.microsoft.com/office/drawing/2014/main" val="468936419"/>
                    </a:ext>
                  </a:extLst>
                </a:gridCol>
                <a:gridCol w="1902222">
                  <a:extLst>
                    <a:ext uri="{9D8B030D-6E8A-4147-A177-3AD203B41FA5}">
                      <a16:colId xmlns:a16="http://schemas.microsoft.com/office/drawing/2014/main" val="1039164584"/>
                    </a:ext>
                  </a:extLst>
                </a:gridCol>
                <a:gridCol w="1902222">
                  <a:extLst>
                    <a:ext uri="{9D8B030D-6E8A-4147-A177-3AD203B41FA5}">
                      <a16:colId xmlns:a16="http://schemas.microsoft.com/office/drawing/2014/main" val="4066096541"/>
                    </a:ext>
                  </a:extLst>
                </a:gridCol>
              </a:tblGrid>
              <a:tr h="543777">
                <a:tc>
                  <a:txBody>
                    <a:bodyPr/>
                    <a:lstStyle/>
                    <a:p>
                      <a:pPr algn="ctr"/>
                      <a:r>
                        <a:rPr lang="en-US" sz="1400" b="1" u="none" dirty="0" smtClean="0">
                          <a:solidFill>
                            <a:srgbClr val="6E6E6E"/>
                          </a:solidFill>
                        </a:rPr>
                        <a:t>Term</a:t>
                      </a:r>
                      <a:endParaRPr lang="en-US" sz="1400" b="1" u="none" dirty="0">
                        <a:solidFill>
                          <a:srgbClr val="6E6E6E"/>
                        </a:solidFill>
                      </a:endParaRPr>
                    </a:p>
                  </a:txBody>
                  <a:tcPr anchor="ctr">
                    <a:solidFill>
                      <a:schemeClr val="accent4">
                        <a:lumMod val="60000"/>
                        <a:lumOff val="40000"/>
                      </a:schemeClr>
                    </a:solidFill>
                  </a:tcPr>
                </a:tc>
                <a:tc>
                  <a:txBody>
                    <a:bodyPr/>
                    <a:lstStyle/>
                    <a:p>
                      <a:pPr algn="ctr"/>
                      <a:r>
                        <a:rPr lang="en-US" sz="1400" u="none" dirty="0" smtClean="0">
                          <a:solidFill>
                            <a:srgbClr val="6E6E6E"/>
                          </a:solidFill>
                        </a:rPr>
                        <a:t>Gender</a:t>
                      </a:r>
                      <a:endParaRPr lang="en-US" sz="1400" u="none" dirty="0">
                        <a:solidFill>
                          <a:srgbClr val="6E6E6E"/>
                        </a:solidFill>
                      </a:endParaRPr>
                    </a:p>
                  </a:txBody>
                  <a:tcPr anchor="ctr">
                    <a:solidFill>
                      <a:schemeClr val="accent4">
                        <a:lumMod val="60000"/>
                        <a:lumOff val="40000"/>
                      </a:schemeClr>
                    </a:solidFill>
                  </a:tcPr>
                </a:tc>
                <a:tc>
                  <a:txBody>
                    <a:bodyPr/>
                    <a:lstStyle/>
                    <a:p>
                      <a:pPr algn="ctr"/>
                      <a:r>
                        <a:rPr lang="en-US" sz="1400" u="none" dirty="0" smtClean="0">
                          <a:solidFill>
                            <a:srgbClr val="6E6E6E"/>
                          </a:solidFill>
                        </a:rPr>
                        <a:t>Gender Identity </a:t>
                      </a:r>
                      <a:endParaRPr lang="en-US" sz="1400" u="none" dirty="0">
                        <a:solidFill>
                          <a:srgbClr val="6E6E6E"/>
                        </a:solidFill>
                      </a:endParaRPr>
                    </a:p>
                  </a:txBody>
                  <a:tcPr anchor="ctr">
                    <a:solidFill>
                      <a:schemeClr val="accent4">
                        <a:lumMod val="60000"/>
                        <a:lumOff val="40000"/>
                      </a:schemeClr>
                    </a:solidFill>
                  </a:tcPr>
                </a:tc>
                <a:tc>
                  <a:txBody>
                    <a:bodyPr/>
                    <a:lstStyle/>
                    <a:p>
                      <a:pPr algn="ctr"/>
                      <a:r>
                        <a:rPr lang="en-US" sz="1400" u="none" dirty="0" smtClean="0">
                          <a:solidFill>
                            <a:srgbClr val="6E6E6E"/>
                          </a:solidFill>
                        </a:rPr>
                        <a:t>Gender Expression </a:t>
                      </a:r>
                      <a:endParaRPr lang="en-US" sz="1400" u="none" dirty="0">
                        <a:solidFill>
                          <a:srgbClr val="6E6E6E"/>
                        </a:solidFill>
                      </a:endParaRPr>
                    </a:p>
                  </a:txBody>
                  <a:tcPr anchor="ctr">
                    <a:solidFill>
                      <a:schemeClr val="accent4">
                        <a:lumMod val="60000"/>
                        <a:lumOff val="40000"/>
                      </a:schemeClr>
                    </a:solidFill>
                  </a:tcPr>
                </a:tc>
                <a:extLst>
                  <a:ext uri="{0D108BD9-81ED-4DB2-BD59-A6C34878D82A}">
                    <a16:rowId xmlns:a16="http://schemas.microsoft.com/office/drawing/2014/main" val="2699897935"/>
                  </a:ext>
                </a:extLst>
              </a:tr>
              <a:tr h="2291850">
                <a:tc>
                  <a:txBody>
                    <a:bodyPr/>
                    <a:lstStyle/>
                    <a:p>
                      <a:pPr marL="0" algn="l" defTabSz="914400" rtl="0" eaLnBrk="1" latinLnBrk="0" hangingPunct="1"/>
                      <a:endParaRPr lang="en-US" sz="1400" b="1" u="none" kern="1200" dirty="0" smtClean="0">
                        <a:solidFill>
                          <a:srgbClr val="6E6E6E"/>
                        </a:solidFill>
                        <a:latin typeface="+mn-lt"/>
                        <a:ea typeface="+mn-ea"/>
                        <a:cs typeface="+mn-cs"/>
                      </a:endParaRPr>
                    </a:p>
                    <a:p>
                      <a:pPr marL="0" algn="ctr" defTabSz="914400" rtl="0" eaLnBrk="1" latinLnBrk="0" hangingPunct="1"/>
                      <a:r>
                        <a:rPr lang="en-US" sz="1400" b="1" u="none" kern="1200" dirty="0" smtClean="0">
                          <a:solidFill>
                            <a:srgbClr val="6E6E6E"/>
                          </a:solidFill>
                          <a:latin typeface="+mn-lt"/>
                          <a:ea typeface="+mn-ea"/>
                          <a:cs typeface="+mn-cs"/>
                        </a:rPr>
                        <a:t>Definition</a:t>
                      </a:r>
                      <a:endParaRPr lang="en-US" sz="1400" b="1" u="none" kern="1200" dirty="0">
                        <a:solidFill>
                          <a:srgbClr val="6E6E6E"/>
                        </a:solidFill>
                        <a:latin typeface="+mn-lt"/>
                        <a:ea typeface="+mn-ea"/>
                        <a:cs typeface="+mn-cs"/>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u="none" kern="1200" dirty="0" smtClean="0">
                        <a:solidFill>
                          <a:srgbClr val="6E6E6E"/>
                        </a:solidFill>
                        <a:latin typeface="+mn-lt"/>
                        <a:ea typeface="+mn-ea"/>
                        <a:cs typeface="+mn-cs"/>
                      </a:endParaRPr>
                    </a:p>
                    <a:p>
                      <a:pPr marL="285750" marR="0" indent="-285750" algn="l" defTabSz="914400" rtl="0" eaLnBrk="1" fontAlgn="auto" latinLnBrk="0" hangingPunct="1">
                        <a:lnSpc>
                          <a:spcPct val="100000"/>
                        </a:lnSpc>
                        <a:spcBef>
                          <a:spcPts val="480"/>
                        </a:spcBef>
                        <a:spcAft>
                          <a:spcPts val="480"/>
                        </a:spcAft>
                        <a:buClrTx/>
                        <a:buSzTx/>
                        <a:buFont typeface="Arial" panose="020B0604020202020204" pitchFamily="34" charset="0"/>
                        <a:buChar char="•"/>
                        <a:tabLst/>
                        <a:defRPr/>
                      </a:pPr>
                      <a:r>
                        <a:rPr lang="en-US" sz="1400" u="none" kern="1200" dirty="0" smtClean="0">
                          <a:solidFill>
                            <a:srgbClr val="6E6E6E"/>
                          </a:solidFill>
                          <a:latin typeface="+mn-lt"/>
                          <a:ea typeface="+mn-ea"/>
                          <a:cs typeface="+mn-cs"/>
                        </a:rPr>
                        <a:t>A person’s biological sex </a:t>
                      </a:r>
                    </a:p>
                    <a:p>
                      <a:pPr marL="285750" marR="0" indent="-285750" algn="l" defTabSz="914400" rtl="0" eaLnBrk="1" fontAlgn="auto" latinLnBrk="0" hangingPunct="1">
                        <a:lnSpc>
                          <a:spcPct val="100000"/>
                        </a:lnSpc>
                        <a:spcBef>
                          <a:spcPts val="480"/>
                        </a:spcBef>
                        <a:spcAft>
                          <a:spcPts val="480"/>
                        </a:spcAft>
                        <a:buClrTx/>
                        <a:buSzTx/>
                        <a:buFont typeface="Arial" panose="020B0604020202020204" pitchFamily="34" charset="0"/>
                        <a:buChar char="•"/>
                        <a:tabLst/>
                        <a:defRPr/>
                      </a:pPr>
                      <a:r>
                        <a:rPr lang="en-US" sz="1400" u="none" kern="1200" dirty="0" smtClean="0">
                          <a:solidFill>
                            <a:srgbClr val="6E6E6E"/>
                          </a:solidFill>
                          <a:latin typeface="+mn-lt"/>
                          <a:ea typeface="+mn-ea"/>
                          <a:cs typeface="+mn-cs"/>
                        </a:rPr>
                        <a:t>Culture may ascribe certain feelings, behavior and attitudes</a:t>
                      </a:r>
                      <a:endParaRPr lang="en-US" sz="1400" u="none" kern="1200" dirty="0">
                        <a:solidFill>
                          <a:srgbClr val="6E6E6E"/>
                        </a:solidFill>
                        <a:latin typeface="+mn-lt"/>
                        <a:ea typeface="+mn-ea"/>
                        <a:cs typeface="+mn-cs"/>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u="none" kern="1200" dirty="0" smtClean="0">
                        <a:solidFill>
                          <a:srgbClr val="6E6E6E"/>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kern="1200" dirty="0" smtClean="0">
                          <a:solidFill>
                            <a:srgbClr val="6E6E6E"/>
                          </a:solidFill>
                          <a:latin typeface="+mn-lt"/>
                          <a:ea typeface="+mn-ea"/>
                          <a:cs typeface="+mn-cs"/>
                        </a:rPr>
                        <a:t>One’s sense of being a man, woman, or other gender </a:t>
                      </a: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u="none" kern="1200" dirty="0" smtClean="0">
                        <a:solidFill>
                          <a:srgbClr val="6E6E6E"/>
                        </a:solidFill>
                        <a:latin typeface="+mn-lt"/>
                        <a:ea typeface="+mn-ea"/>
                        <a:cs typeface="+mn-cs"/>
                      </a:endParaRPr>
                    </a:p>
                    <a:p>
                      <a:pPr marL="285750" marR="0" indent="-285750" algn="l" defTabSz="914400" rtl="0" eaLnBrk="1" fontAlgn="auto" latinLnBrk="0" hangingPunct="1">
                        <a:lnSpc>
                          <a:spcPct val="100000"/>
                        </a:lnSpc>
                        <a:spcBef>
                          <a:spcPts val="480"/>
                        </a:spcBef>
                        <a:spcAft>
                          <a:spcPts val="480"/>
                        </a:spcAft>
                        <a:buClrTx/>
                        <a:buSzTx/>
                        <a:buFont typeface="Arial" panose="020B0604020202020204" pitchFamily="34" charset="0"/>
                        <a:buChar char="•"/>
                        <a:tabLst/>
                        <a:defRPr/>
                      </a:pPr>
                      <a:r>
                        <a:rPr lang="en-US" sz="1400" u="none" kern="1200" dirty="0" smtClean="0">
                          <a:solidFill>
                            <a:srgbClr val="6E6E6E"/>
                          </a:solidFill>
                          <a:latin typeface="+mn-lt"/>
                          <a:ea typeface="+mn-ea"/>
                          <a:cs typeface="+mn-cs"/>
                        </a:rPr>
                        <a:t>How a person expresses their gender</a:t>
                      </a:r>
                    </a:p>
                    <a:p>
                      <a:pPr marL="285750" marR="0" indent="-285750" algn="l" defTabSz="914400" rtl="0" eaLnBrk="1" fontAlgn="auto" latinLnBrk="0" hangingPunct="1">
                        <a:lnSpc>
                          <a:spcPct val="100000"/>
                        </a:lnSpc>
                        <a:spcBef>
                          <a:spcPts val="480"/>
                        </a:spcBef>
                        <a:spcAft>
                          <a:spcPts val="480"/>
                        </a:spcAft>
                        <a:buClrTx/>
                        <a:buSzTx/>
                        <a:buFont typeface="Arial" panose="020B0604020202020204" pitchFamily="34" charset="0"/>
                        <a:buChar char="•"/>
                        <a:tabLst/>
                        <a:defRPr/>
                      </a:pPr>
                      <a:r>
                        <a:rPr lang="en-US" sz="1400" u="none" kern="1200" dirty="0" smtClean="0">
                          <a:solidFill>
                            <a:srgbClr val="6E6E6E"/>
                          </a:solidFill>
                          <a:latin typeface="+mn-lt"/>
                          <a:ea typeface="+mn-ea"/>
                          <a:cs typeface="+mn-cs"/>
                        </a:rPr>
                        <a:t>Via</a:t>
                      </a:r>
                      <a:r>
                        <a:rPr lang="en-US" sz="1400" u="none" kern="1200" baseline="0" dirty="0" smtClean="0">
                          <a:solidFill>
                            <a:srgbClr val="6E6E6E"/>
                          </a:solidFill>
                          <a:latin typeface="+mn-lt"/>
                          <a:ea typeface="+mn-ea"/>
                          <a:cs typeface="+mn-cs"/>
                        </a:rPr>
                        <a:t> </a:t>
                      </a:r>
                      <a:r>
                        <a:rPr lang="en-US" sz="1400" u="none" kern="1200" dirty="0" smtClean="0">
                          <a:solidFill>
                            <a:srgbClr val="6E6E6E"/>
                          </a:solidFill>
                          <a:latin typeface="+mn-lt"/>
                          <a:ea typeface="+mn-ea"/>
                          <a:cs typeface="+mn-cs"/>
                        </a:rPr>
                        <a:t>appearance, personality, behavior</a:t>
                      </a:r>
                      <a:endParaRPr lang="en-US" sz="1400" u="none" dirty="0">
                        <a:solidFill>
                          <a:srgbClr val="6E6E6E"/>
                        </a:solidFill>
                      </a:endParaRPr>
                    </a:p>
                  </a:txBody>
                  <a:tcPr>
                    <a:solidFill>
                      <a:schemeClr val="accent4">
                        <a:lumMod val="60000"/>
                        <a:lumOff val="40000"/>
                      </a:schemeClr>
                    </a:solidFill>
                  </a:tcPr>
                </a:tc>
                <a:extLst>
                  <a:ext uri="{0D108BD9-81ED-4DB2-BD59-A6C34878D82A}">
                    <a16:rowId xmlns:a16="http://schemas.microsoft.com/office/drawing/2014/main" val="336444800"/>
                  </a:ext>
                </a:extLst>
              </a:tr>
            </a:tbl>
          </a:graphicData>
        </a:graphic>
      </p:graphicFrame>
    </p:spTree>
    <p:extLst>
      <p:ext uri="{BB962C8B-B14F-4D97-AF65-F5344CB8AC3E}">
        <p14:creationId xmlns:p14="http://schemas.microsoft.com/office/powerpoint/2010/main" val="1768954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810" y="1019322"/>
            <a:ext cx="5360756" cy="495590"/>
          </a:xfrm>
        </p:spPr>
        <p:txBody>
          <a:bodyPr>
            <a:noAutofit/>
          </a:bodyPr>
          <a:lstStyle/>
          <a:p>
            <a:r>
              <a:rPr lang="en-US" sz="3200" dirty="0">
                <a:latin typeface="+mn-lt"/>
              </a:rPr>
              <a:t>LGBT Assumptions &amp; Barriers</a:t>
            </a:r>
            <a:endParaRPr lang="en-US" sz="3200" dirty="0">
              <a:latin typeface="+mn-lt"/>
            </a:endParaRPr>
          </a:p>
        </p:txBody>
      </p:sp>
      <p:sp>
        <p:nvSpPr>
          <p:cNvPr id="4" name="Content Placeholder 2"/>
          <p:cNvSpPr txBox="1">
            <a:spLocks/>
          </p:cNvSpPr>
          <p:nvPr/>
        </p:nvSpPr>
        <p:spPr>
          <a:xfrm>
            <a:off x="418810" y="1596868"/>
            <a:ext cx="8508805" cy="354314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Content Placeholder 2"/>
          <p:cNvSpPr txBox="1">
            <a:spLocks/>
          </p:cNvSpPr>
          <p:nvPr/>
        </p:nvSpPr>
        <p:spPr>
          <a:xfrm>
            <a:off x="418810" y="1875425"/>
            <a:ext cx="8337792" cy="29860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pPr>
            <a:r>
              <a:rPr lang="en-US" sz="1800" dirty="0" smtClean="0"/>
              <a:t>Some assumptions about a member’s sexual orientation or gender identity can interfere with the trust and rapport.</a:t>
            </a:r>
          </a:p>
          <a:p>
            <a:pPr>
              <a:buClr>
                <a:schemeClr val="tx1"/>
              </a:buClr>
            </a:pPr>
            <a:r>
              <a:rPr lang="en-US" sz="1800" dirty="0" smtClean="0"/>
              <a:t>Assumptions may also lead to a lack of competent care.  </a:t>
            </a:r>
          </a:p>
          <a:p>
            <a:pPr>
              <a:buClr>
                <a:schemeClr val="tx1"/>
              </a:buClr>
            </a:pPr>
            <a:r>
              <a:rPr lang="en-US" sz="1800" dirty="0" smtClean="0"/>
              <a:t>Stigma and Mistreatment may lead to:</a:t>
            </a:r>
          </a:p>
          <a:p>
            <a:pPr>
              <a:buClr>
                <a:schemeClr val="tx1"/>
              </a:buClr>
            </a:pPr>
            <a:r>
              <a:rPr lang="en-US" sz="1800" dirty="0" smtClean="0"/>
              <a:t>Insensitivity to needs</a:t>
            </a:r>
          </a:p>
          <a:p>
            <a:pPr>
              <a:buClr>
                <a:schemeClr val="tx1"/>
              </a:buClr>
            </a:pPr>
            <a:r>
              <a:rPr lang="en-US" sz="1800" dirty="0" smtClean="0"/>
              <a:t>Refusal of care </a:t>
            </a:r>
          </a:p>
          <a:p>
            <a:pPr>
              <a:buClr>
                <a:schemeClr val="tx1"/>
              </a:buClr>
            </a:pPr>
            <a:r>
              <a:rPr lang="en-US" sz="1800" dirty="0" smtClean="0"/>
              <a:t>Inadequate or substandard care</a:t>
            </a:r>
          </a:p>
          <a:p>
            <a:pPr>
              <a:buClr>
                <a:schemeClr val="accent4"/>
              </a:buClr>
            </a:pPr>
            <a:endParaRPr lang="en-US" dirty="0" smtClean="0"/>
          </a:p>
          <a:p>
            <a:pPr>
              <a:buClr>
                <a:schemeClr val="accent4"/>
              </a:buClr>
            </a:pPr>
            <a:endParaRPr lang="en-US" dirty="0"/>
          </a:p>
        </p:txBody>
      </p:sp>
    </p:spTree>
    <p:extLst>
      <p:ext uri="{BB962C8B-B14F-4D97-AF65-F5344CB8AC3E}">
        <p14:creationId xmlns:p14="http://schemas.microsoft.com/office/powerpoint/2010/main" val="3749866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5949.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D2E9B009FA444180B136980D098D6B" ma:contentTypeVersion="1" ma:contentTypeDescription="Create a new document." ma:contentTypeScope="" ma:versionID="11082b0fb28de34ef936bc18eebcc5f5">
  <xsd:schema xmlns:xsd="http://www.w3.org/2001/XMLSchema" xmlns:xs="http://www.w3.org/2001/XMLSchema" xmlns:p="http://schemas.microsoft.com/office/2006/metadata/properties" xmlns:ns2="e91091d4-88a3-4dcd-ad89-4d3f6469ce3e" targetNamespace="http://schemas.microsoft.com/office/2006/metadata/properties" ma:root="true" ma:fieldsID="ffa3fb25cf2ade6dc85d8212e14632d5" ns2:_="">
    <xsd:import namespace="e91091d4-88a3-4dcd-ad89-4d3f6469ce3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091d4-88a3-4dcd-ad89-4d3f6469ce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45D12C-E0FE-44A1-B853-4ED2329A6B9A}">
  <ds:schemaRefs>
    <ds:schemaRef ds:uri="http://schemas.microsoft.com/sharepoint/v3/contenttype/forms"/>
  </ds:schemaRefs>
</ds:datastoreItem>
</file>

<file path=customXml/itemProps2.xml><?xml version="1.0" encoding="utf-8"?>
<ds:datastoreItem xmlns:ds="http://schemas.openxmlformats.org/officeDocument/2006/customXml" ds:itemID="{063B98AC-9293-4B1B-849F-564CA0171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091d4-88a3-4dcd-ad89-4d3f6469c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88A904-0BE0-42D4-B075-9C8CEAC2EE3E}">
  <ds:schemaRefs>
    <ds:schemaRef ds:uri="http://purl.org/dc/elements/1.1/"/>
    <ds:schemaRef ds:uri="http://schemas.microsoft.com/office/2006/metadata/properties"/>
    <ds:schemaRef ds:uri="http://purl.org/dc/terms/"/>
    <ds:schemaRef ds:uri="http://schemas.openxmlformats.org/package/2006/metadata/core-properties"/>
    <ds:schemaRef ds:uri="e91091d4-88a3-4dcd-ad89-4d3f6469ce3e"/>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2064</TotalTime>
  <Words>2538</Words>
  <Application>Microsoft Office PowerPoint</Application>
  <PresentationFormat>On-screen Show (16:9)</PresentationFormat>
  <Paragraphs>267</Paragraphs>
  <Slides>34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Century Gothic</vt:lpstr>
      <vt:lpstr>Wingdings</vt:lpstr>
      <vt:lpstr>Custom Design</vt:lpstr>
      <vt:lpstr>ppt5949.tmp</vt:lpstr>
      <vt:lpstr>Cultural Competency Training</vt:lpstr>
      <vt:lpstr>Objectives</vt:lpstr>
      <vt:lpstr>What is Culture?</vt:lpstr>
      <vt:lpstr>Cultural Competence</vt:lpstr>
      <vt:lpstr>Cultural Competence</vt:lpstr>
      <vt:lpstr>5 Levels of Cultural Competence</vt:lpstr>
      <vt:lpstr>LGBT Community</vt:lpstr>
      <vt:lpstr>Gender Terminology</vt:lpstr>
      <vt:lpstr>LGBT Assumptions &amp; Barriers</vt:lpstr>
      <vt:lpstr>Barriers may lead to…</vt:lpstr>
      <vt:lpstr>Impact of Stressors</vt:lpstr>
      <vt:lpstr>LGBT Strategies</vt:lpstr>
      <vt:lpstr>Diversity</vt:lpstr>
      <vt:lpstr>What is Diversity?</vt:lpstr>
      <vt:lpstr>PowerPoint Presentation</vt:lpstr>
      <vt:lpstr>Test Your Knowledge</vt:lpstr>
      <vt:lpstr>Test Your Knowledge</vt:lpstr>
      <vt:lpstr>Transportation</vt:lpstr>
      <vt:lpstr>Transportation Barriers</vt:lpstr>
      <vt:lpstr>Who is MeridianHealth’s vendor for (NEMT)?</vt:lpstr>
      <vt:lpstr>Ethnic Disparities in Health Care</vt:lpstr>
      <vt:lpstr>The Surgeon General’s Report Mental Health:  Culture, Race and Ethnicity</vt:lpstr>
      <vt:lpstr>Contributing Factors to Health Disparities</vt:lpstr>
      <vt:lpstr>What Is Your Role?</vt:lpstr>
      <vt:lpstr>Positive Impacts of Cultural Competency</vt:lpstr>
      <vt:lpstr>What is the Americans with Disabilities Act (ADA)?</vt:lpstr>
      <vt:lpstr>Examples of conditions that are impairments</vt:lpstr>
      <vt:lpstr>What is BEP? Our Policy tied to Purpose</vt:lpstr>
      <vt:lpstr>Roles and Responsibilities At-A-Glance </vt:lpstr>
      <vt:lpstr>Plan Contact and Resources</vt:lpstr>
      <vt:lpstr>Plan Contact and Resources</vt:lpstr>
      <vt:lpstr>References</vt:lpstr>
      <vt:lpstr>Resources</vt:lpstr>
      <vt:lpstr>Questions</vt:lpstr>
    </vt:vector>
  </TitlesOfParts>
  <Company>Meridian Health Plan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Scalici</dc:creator>
  <cp:lastModifiedBy>Divya Soneji</cp:lastModifiedBy>
  <cp:revision>150</cp:revision>
  <dcterms:created xsi:type="dcterms:W3CDTF">2016-10-19T16:06:09Z</dcterms:created>
  <dcterms:modified xsi:type="dcterms:W3CDTF">2021-07-20T14:49:42Z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0x0101007AD2E9B009FA444180B136980D098D6B</vt:lpwstr>
  </property>
</Properties>
</file>